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6" r:id="rId2"/>
    <p:sldId id="285" r:id="rId3"/>
    <p:sldId id="257" r:id="rId4"/>
    <p:sldId id="289" r:id="rId5"/>
    <p:sldId id="290" r:id="rId6"/>
    <p:sldId id="292" r:id="rId7"/>
    <p:sldId id="296" r:id="rId8"/>
    <p:sldId id="297" r:id="rId9"/>
    <p:sldId id="298" r:id="rId10"/>
    <p:sldId id="299" r:id="rId11"/>
    <p:sldId id="300" r:id="rId12"/>
    <p:sldId id="293" r:id="rId13"/>
    <p:sldId id="301" r:id="rId14"/>
    <p:sldId id="303" r:id="rId15"/>
    <p:sldId id="305" r:id="rId16"/>
    <p:sldId id="302" r:id="rId17"/>
    <p:sldId id="308" r:id="rId18"/>
    <p:sldId id="309" r:id="rId19"/>
    <p:sldId id="307" r:id="rId20"/>
    <p:sldId id="304" r:id="rId21"/>
    <p:sldId id="310" r:id="rId22"/>
    <p:sldId id="306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aleway ExtraBold" pitchFamily="2" charset="0"/>
      <p:bold r:id="rId31"/>
      <p:boldItalic r:id="rId32"/>
    </p:embeddedFont>
    <p:embeddedFont>
      <p:font typeface="Work Sans Light" pitchFamily="2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C3972-CAA9-41F4-BB76-51199B0532E5}">
  <a:tblStyle styleId="{189C3972-CAA9-41F4-BB76-51199B053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4324-0139-4B67-8CF9-802DFC8A3E1F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0DFB-B498-423C-A086-9C34359BD6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2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20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22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25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5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47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125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733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402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44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473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32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983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452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801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78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1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50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86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69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39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91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69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11" name="Google Shape;134;p17"/>
          <p:cNvSpPr txBox="1">
            <a:spLocks/>
          </p:cNvSpPr>
          <p:nvPr/>
        </p:nvSpPr>
        <p:spPr>
          <a:xfrm>
            <a:off x="566655" y="2322338"/>
            <a:ext cx="795813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sz="3600" b="1">
                <a:latin typeface="Calibri" panose="020F0502020204030204" pitchFamily="34" charset="0"/>
              </a:defRPr>
            </a:pPr>
            <a:r>
              <a:t>2. poglavlje</a:t>
            </a:r>
            <a:endParaRPr lang="cs-CZ" sz="3600" b="1" dirty="0">
              <a:latin typeface="Calibri" panose="020F0502020204030204" pitchFamily="34" charset="0"/>
            </a:endParaRPr>
          </a:p>
          <a:p>
            <a:pPr algn="ctr"/>
            <a:endParaRPr lang="cs-CZ" sz="2000" b="1" dirty="0">
              <a:latin typeface="Calibri" panose="020F0502020204030204" pitchFamily="34" charset="0"/>
            </a:endParaRPr>
          </a:p>
          <a:p>
            <a:pPr algn="ctr">
              <a:defRPr sz="5400" b="1">
                <a:latin typeface="Calibri" panose="020F0502020204030204" pitchFamily="34" charset="0"/>
              </a:defRPr>
            </a:pPr>
            <a:r>
              <a:t>KOMUNIKACIJA</a:t>
            </a:r>
            <a:endParaRPr lang="cs-CZ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DEKODIRANJE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33737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postupak preciznog primanja poruke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zahtijeva da vaša publika ima sredstva za razumijevanje podataka koje dijelite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komunikacijske vještine potrebne za uspješno dekodiranje poruke: sposobnost čitanja i razumijevanja, aktivno slušanje, postavljanje razjašnjenih pitanja kada je to potrebno</a:t>
            </a:r>
            <a:endParaRPr lang="hr-HR" b="1" dirty="0">
              <a:latin typeface="Calibri" panose="020F0502020204030204" pitchFamily="34" charset="0"/>
            </a:endParaRP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7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PRIJEMNIK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421029" y="1108383"/>
            <a:ext cx="6526437" cy="34642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svaka osoba koja primi vašu poruku slušat će je kroz svoja individualna očekivanja, mišljenja i perspektive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imate očekivanja za odgovor primatelja kada pošaljete poruku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možete povećati šanse za postizanje ovog rezultata rješavanjem brige publike ili rješavanjem određenih pogodnosti kao dijela vaše komunikacije</a:t>
            </a:r>
            <a:endParaRPr lang="hr-HR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8194" name="Picture 2" descr="Ear, Earlobe, Hear, Lis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7466" y="174095"/>
            <a:ext cx="1235336" cy="1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0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POVRATNA INFORMACIJA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55826" y="15838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omogućuje vam procjenu uspjeha u komunikaciji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licem u lice: protumačite govor tijela i postavljajte pitanja kako biste osigurali razumijevanje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pismena komunikacija: protumačite odgovor koji dobijete ili provjerom je li isporučen rezultat koji ste željeli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nudi vam priliku da svoj komunikacijski postupak prilagodite za budućnost 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7170" name="Picture 2" descr="Feedback, Opinion, Gut, Bad, Neutr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3"/>
          <a:stretch/>
        </p:blipFill>
        <p:spPr bwMode="auto">
          <a:xfrm>
            <a:off x="6350695" y="214235"/>
            <a:ext cx="1961770" cy="13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9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KONTEKST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7" y="960723"/>
            <a:ext cx="6633280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situacija u kojoj komunicirate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uključuje: okruženje u kojem se nalazite vi i vaša publika, kultura vaše organizacije (organizacija), odnos između vas i vaše publike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pomaže u određivanju tona i stila vaše komunikacije 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6146" name="Picture 2" descr="Businesswoman, Secretary, Body, Business, Care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67" y="1632458"/>
            <a:ext cx="1680619" cy="33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1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BARIJERE KOMUNIKACIJE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u procesu kodiranja / dekodiranja moguće je da:</a:t>
            </a: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osoba koja šalje ili prenosi poruku mijenja je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osoba koja prima poruku mijenja je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čuje se šum ili prekidi u komunikacijskom kanalu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Ono što je rečeno nije nužno isto kao i ono što je primatelj čuo!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buka - prisutna je u svakom komunikacijskom procesu, ne može se ukloniti, već samo smanjiti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7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VRSTE BUKE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/>
              <a:t>FIZIČKA - </a:t>
            </a:r>
            <a:r>
              <a:rPr dirty="0" err="1"/>
              <a:t>smetnje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nisu</a:t>
            </a:r>
            <a:r>
              <a:rPr dirty="0"/>
              <a:t> u </a:t>
            </a:r>
            <a:r>
              <a:rPr dirty="0" err="1"/>
              <a:t>vezi</a:t>
            </a:r>
            <a:r>
              <a:rPr dirty="0"/>
              <a:t> s </a:t>
            </a:r>
            <a:r>
              <a:rPr dirty="0" err="1"/>
              <a:t>pošiljateljem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primateljem</a:t>
            </a:r>
            <a:r>
              <a:rPr dirty="0"/>
              <a:t> (</a:t>
            </a:r>
            <a:r>
              <a:rPr dirty="0" err="1"/>
              <a:t>buka</a:t>
            </a:r>
            <a:r>
              <a:rPr dirty="0"/>
              <a:t> </a:t>
            </a:r>
            <a:r>
              <a:rPr dirty="0" err="1"/>
              <a:t>automobila</a:t>
            </a:r>
            <a:r>
              <a:rPr dirty="0"/>
              <a:t>, </a:t>
            </a:r>
            <a:r>
              <a:rPr dirty="0" err="1"/>
              <a:t>gomila</a:t>
            </a:r>
            <a:r>
              <a:rPr dirty="0"/>
              <a:t> </a:t>
            </a:r>
            <a:r>
              <a:rPr dirty="0" err="1"/>
              <a:t>gužve</a:t>
            </a:r>
            <a:r>
              <a:rPr dirty="0"/>
              <a:t>, </a:t>
            </a:r>
            <a:r>
              <a:rPr dirty="0" err="1"/>
              <a:t>preslabo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presvijetlo</a:t>
            </a:r>
            <a:r>
              <a:rPr dirty="0"/>
              <a:t> </a:t>
            </a:r>
            <a:r>
              <a:rPr dirty="0" err="1"/>
              <a:t>svjetlo</a:t>
            </a:r>
            <a:r>
              <a:rPr dirty="0"/>
              <a:t>, </a:t>
            </a:r>
            <a:r>
              <a:rPr dirty="0" err="1"/>
              <a:t>sunčane</a:t>
            </a:r>
            <a:r>
              <a:rPr dirty="0"/>
              <a:t> </a:t>
            </a:r>
            <a:r>
              <a:rPr dirty="0" err="1"/>
              <a:t>naočale</a:t>
            </a:r>
            <a:r>
              <a:rPr dirty="0"/>
              <a:t>)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/>
              <a:t>FIZIOLOŠKA - </a:t>
            </a:r>
            <a:r>
              <a:rPr dirty="0" err="1"/>
              <a:t>prepreke</a:t>
            </a:r>
            <a:r>
              <a:rPr dirty="0"/>
              <a:t> </a:t>
            </a:r>
            <a:r>
              <a:rPr dirty="0" err="1"/>
              <a:t>pošiljatelja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primatelja</a:t>
            </a:r>
            <a:r>
              <a:rPr dirty="0"/>
              <a:t> (</a:t>
            </a:r>
            <a:r>
              <a:rPr dirty="0" err="1"/>
              <a:t>problemi</a:t>
            </a:r>
            <a:r>
              <a:rPr dirty="0"/>
              <a:t> s </a:t>
            </a:r>
            <a:r>
              <a:rPr dirty="0" err="1"/>
              <a:t>vidom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sluhom</a:t>
            </a:r>
            <a:r>
              <a:rPr dirty="0"/>
              <a:t>, </a:t>
            </a:r>
            <a:r>
              <a:rPr dirty="0" err="1"/>
              <a:t>problemi</a:t>
            </a:r>
            <a:r>
              <a:rPr dirty="0"/>
              <a:t> u </a:t>
            </a:r>
            <a:r>
              <a:rPr dirty="0" err="1"/>
              <a:t>artikulaciji</a:t>
            </a:r>
            <a:r>
              <a:rPr dirty="0"/>
              <a:t>, </a:t>
            </a:r>
            <a:r>
              <a:rPr dirty="0" err="1"/>
              <a:t>gubitak</a:t>
            </a:r>
            <a:r>
              <a:rPr dirty="0"/>
              <a:t> </a:t>
            </a:r>
            <a:r>
              <a:rPr dirty="0" err="1"/>
              <a:t>pamćenja</a:t>
            </a:r>
            <a:r>
              <a:rPr dirty="0"/>
              <a:t>, </a:t>
            </a:r>
            <a:r>
              <a:rPr dirty="0" err="1"/>
              <a:t>umor</a:t>
            </a:r>
            <a:r>
              <a:rPr dirty="0"/>
              <a:t>, glad, </a:t>
            </a:r>
            <a:r>
              <a:rPr dirty="0" err="1"/>
              <a:t>žeđ</a:t>
            </a:r>
            <a:r>
              <a:rPr dirty="0"/>
              <a:t>)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/>
              <a:t>PSIHOLOŠKA - </a:t>
            </a:r>
            <a:r>
              <a:rPr dirty="0" err="1"/>
              <a:t>kognitivne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emocionalne</a:t>
            </a:r>
            <a:r>
              <a:rPr dirty="0"/>
              <a:t> </a:t>
            </a:r>
            <a:r>
              <a:rPr dirty="0" err="1"/>
              <a:t>prepreke</a:t>
            </a:r>
            <a:r>
              <a:rPr dirty="0"/>
              <a:t> (</a:t>
            </a:r>
            <a:r>
              <a:rPr dirty="0" err="1"/>
              <a:t>pristranost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predrasude</a:t>
            </a:r>
            <a:r>
              <a:rPr dirty="0"/>
              <a:t>, </a:t>
            </a:r>
            <a:r>
              <a:rPr dirty="0" err="1"/>
              <a:t>pogrešna</a:t>
            </a:r>
            <a:r>
              <a:rPr dirty="0"/>
              <a:t> </a:t>
            </a:r>
            <a:r>
              <a:rPr dirty="0" err="1"/>
              <a:t>očekivanja</a:t>
            </a:r>
            <a:r>
              <a:rPr dirty="0"/>
              <a:t>, </a:t>
            </a:r>
            <a:r>
              <a:rPr dirty="0" err="1"/>
              <a:t>zaljubljenost</a:t>
            </a:r>
            <a:r>
              <a:rPr dirty="0"/>
              <a:t>, </a:t>
            </a:r>
            <a:r>
              <a:rPr dirty="0" err="1"/>
              <a:t>tuga</a:t>
            </a:r>
            <a:r>
              <a:rPr dirty="0"/>
              <a:t>, </a:t>
            </a:r>
            <a:r>
              <a:rPr dirty="0" err="1"/>
              <a:t>trema</a:t>
            </a:r>
            <a:r>
              <a:rPr dirty="0"/>
              <a:t>)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/>
              <a:t>SEMANTIČN</a:t>
            </a:r>
            <a:r>
              <a:rPr lang="hr-HR" dirty="0"/>
              <a:t>A</a:t>
            </a:r>
            <a:r>
              <a:rPr dirty="0"/>
              <a:t> - </a:t>
            </a:r>
            <a:r>
              <a:rPr dirty="0" err="1"/>
              <a:t>sugovornici</a:t>
            </a:r>
            <a:r>
              <a:rPr dirty="0"/>
              <a:t> </a:t>
            </a:r>
            <a:r>
              <a:rPr dirty="0" err="1"/>
              <a:t>poruci</a:t>
            </a:r>
            <a:r>
              <a:rPr dirty="0"/>
              <a:t> </a:t>
            </a:r>
            <a:r>
              <a:rPr dirty="0" err="1"/>
              <a:t>dodjeljuju</a:t>
            </a:r>
            <a:r>
              <a:rPr dirty="0"/>
              <a:t> </a:t>
            </a:r>
            <a:r>
              <a:rPr dirty="0" err="1"/>
              <a:t>različita</a:t>
            </a:r>
            <a:r>
              <a:rPr dirty="0"/>
              <a:t> </a:t>
            </a:r>
            <a:r>
              <a:rPr dirty="0" err="1"/>
              <a:t>značenja</a:t>
            </a:r>
            <a:r>
              <a:rPr dirty="0"/>
              <a:t> (</a:t>
            </a:r>
            <a:r>
              <a:rPr dirty="0" err="1"/>
              <a:t>jer</a:t>
            </a:r>
            <a:r>
              <a:rPr dirty="0"/>
              <a:t> </a:t>
            </a:r>
            <a:r>
              <a:rPr dirty="0" err="1"/>
              <a:t>govore</a:t>
            </a:r>
            <a:r>
              <a:rPr dirty="0"/>
              <a:t> </a:t>
            </a:r>
            <a:r>
              <a:rPr dirty="0" err="1"/>
              <a:t>različite</a:t>
            </a:r>
            <a:r>
              <a:rPr dirty="0"/>
              <a:t> </a:t>
            </a:r>
            <a:r>
              <a:rPr dirty="0" err="1"/>
              <a:t>jezike</a:t>
            </a:r>
            <a:r>
              <a:rPr dirty="0"/>
              <a:t>, </a:t>
            </a:r>
            <a:r>
              <a:rPr dirty="0" err="1"/>
              <a:t>koriste</a:t>
            </a:r>
            <a:r>
              <a:rPr dirty="0"/>
              <a:t> se </a:t>
            </a:r>
            <a:r>
              <a:rPr dirty="0" err="1"/>
              <a:t>žargonom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profesionalnim</a:t>
            </a:r>
            <a:r>
              <a:rPr dirty="0"/>
              <a:t> </a:t>
            </a:r>
            <a:r>
              <a:rPr dirty="0" err="1"/>
              <a:t>izrazima</a:t>
            </a:r>
            <a:r>
              <a:rPr dirty="0"/>
              <a:t>, </a:t>
            </a:r>
            <a:r>
              <a:rPr dirty="0" err="1"/>
              <a:t>regionalne</a:t>
            </a:r>
            <a:r>
              <a:rPr dirty="0"/>
              <a:t> </a:t>
            </a:r>
            <a:r>
              <a:rPr dirty="0" err="1"/>
              <a:t>razlike</a:t>
            </a:r>
            <a:r>
              <a:rPr dirty="0"/>
              <a:t> u </a:t>
            </a:r>
            <a:r>
              <a:rPr dirty="0" err="1"/>
              <a:t>značenju</a:t>
            </a:r>
            <a:r>
              <a:rPr dirty="0"/>
              <a:t> </a:t>
            </a:r>
            <a:r>
              <a:rPr dirty="0" err="1"/>
              <a:t>pojedinih</a:t>
            </a:r>
            <a:r>
              <a:rPr dirty="0"/>
              <a:t> </a:t>
            </a:r>
            <a:r>
              <a:rPr dirty="0" err="1"/>
              <a:t>izraza</a:t>
            </a:r>
            <a:r>
              <a:rPr dirty="0"/>
              <a:t>)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AKTIVNO SLUŠANJE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jednako ste pažljivi i uključeni u razgovor dok slušate kao i dok govorite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usmjeravate pozornosti na ono što osoba govori / osjeća i uzvraćate da potvrdite da razumijete govornikovu poruku (i riječi i osjećaje)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9220" name="Picture 4" descr="Office, Business, Work, Meeting, Businessmen, Corpor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09" y="2749441"/>
            <a:ext cx="2415226" cy="22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VRSTE NESLUŠANJA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pseudo-slušanje - pretvarate se da slušate</a:t>
            </a:r>
            <a:endParaRPr lang="en-US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doslovno slušanje - zanemarujete neverbalne dijelove poruke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selektivno slušanje - slušate samo onog što vas zanima, a zanemarujete ostalo</a:t>
            </a:r>
            <a:endParaRPr lang="en-US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selektivno odbijanje - nadgledate sve što se događa, ali "ne čujete" dijelove koji vam ne odgovaraju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VRSTE NESLUŠANJA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monopoliziranje - slušate tek toliko da dođe vaš red za pričanje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obrambeno slušanje - osjećate se napadnuto, tumačeći neutralne i dobronamjerne izjave kao kritike / napade 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zasjeda - vrlo pažljivo slušate kako biste uhvatili pogrešku i napali govornika, zanemarujući glavnu poruku i kontekst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PRAVILA AKTIVNOG SLUŠANJA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ne prekidajte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razgovarajte što manje, neka sugovornik slobodno govori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ne bojte se tišine (imamo vremena za razmišljanje)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ne nudite savjete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ne osuđujte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10242" name="Picture 2" descr="https://cdn.pixabay.com/photo/2017/02/18/10/24/talk-2076968__3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35" y="2112426"/>
            <a:ext cx="2843758" cy="24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4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TEME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04193" y="1676423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Aktivno slušanje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Učinkovita komunikacija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Upravljanje konfliktima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SAVJETI ZA AKTIVNO SLUŠANJE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7" y="1239818"/>
            <a:ext cx="799519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 err="1"/>
              <a:t>uspostavite</a:t>
            </a:r>
            <a:r>
              <a:rPr dirty="0"/>
              <a:t> </a:t>
            </a:r>
            <a:r>
              <a:rPr dirty="0" err="1"/>
              <a:t>kontakt</a:t>
            </a:r>
            <a:r>
              <a:rPr dirty="0"/>
              <a:t> </a:t>
            </a:r>
            <a:r>
              <a:rPr dirty="0" err="1"/>
              <a:t>očima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 err="1"/>
              <a:t>potvrdno</a:t>
            </a:r>
            <a:r>
              <a:rPr dirty="0"/>
              <a:t> </a:t>
            </a:r>
            <a:r>
              <a:rPr dirty="0" err="1"/>
              <a:t>kimnite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pokažite</a:t>
            </a:r>
            <a:r>
              <a:rPr dirty="0"/>
              <a:t> </a:t>
            </a:r>
            <a:r>
              <a:rPr dirty="0" err="1"/>
              <a:t>odgovarajuće</a:t>
            </a:r>
            <a:r>
              <a:rPr dirty="0"/>
              <a:t> </a:t>
            </a:r>
            <a:r>
              <a:rPr dirty="0" err="1"/>
              <a:t>izraze</a:t>
            </a:r>
            <a:r>
              <a:rPr dirty="0"/>
              <a:t> </a:t>
            </a:r>
            <a:r>
              <a:rPr dirty="0" err="1"/>
              <a:t>lica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biste</a:t>
            </a:r>
            <a:r>
              <a:rPr dirty="0"/>
              <a:t> </a:t>
            </a:r>
            <a:r>
              <a:rPr dirty="0" err="1"/>
              <a:t>izrazili</a:t>
            </a:r>
            <a:r>
              <a:rPr dirty="0"/>
              <a:t> </a:t>
            </a:r>
            <a:r>
              <a:rPr dirty="0" err="1"/>
              <a:t>zanimanje</a:t>
            </a:r>
            <a:r>
              <a:rPr dirty="0"/>
              <a:t> za ono </a:t>
            </a:r>
            <a:r>
              <a:rPr dirty="0" err="1"/>
              <a:t>što</a:t>
            </a:r>
            <a:r>
              <a:rPr dirty="0"/>
              <a:t> se </a:t>
            </a:r>
            <a:r>
              <a:rPr dirty="0" err="1"/>
              <a:t>govori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 err="1"/>
              <a:t>izbjegavajte</a:t>
            </a:r>
            <a:r>
              <a:rPr dirty="0"/>
              <a:t> </a:t>
            </a:r>
            <a:r>
              <a:rPr dirty="0" err="1"/>
              <a:t>radnje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geste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pokazuju</a:t>
            </a:r>
            <a:r>
              <a:rPr dirty="0"/>
              <a:t> da </a:t>
            </a:r>
            <a:r>
              <a:rPr dirty="0" err="1"/>
              <a:t>niste</a:t>
            </a:r>
            <a:r>
              <a:rPr dirty="0"/>
              <a:t> </a:t>
            </a:r>
            <a:r>
              <a:rPr dirty="0" err="1"/>
              <a:t>usredotočeni</a:t>
            </a:r>
            <a:r>
              <a:rPr dirty="0"/>
              <a:t>- </a:t>
            </a:r>
            <a:r>
              <a:rPr dirty="0" err="1"/>
              <a:t>npr</a:t>
            </a:r>
            <a:r>
              <a:rPr dirty="0"/>
              <a:t>. </a:t>
            </a:r>
            <a:r>
              <a:rPr dirty="0" err="1"/>
              <a:t>provjera</a:t>
            </a:r>
            <a:r>
              <a:rPr dirty="0"/>
              <a:t> </a:t>
            </a:r>
            <a:r>
              <a:rPr dirty="0" err="1"/>
              <a:t>vremena</a:t>
            </a:r>
            <a:r>
              <a:rPr dirty="0"/>
              <a:t>, </a:t>
            </a:r>
            <a:r>
              <a:rPr dirty="0" err="1"/>
              <a:t>provjeravanje</a:t>
            </a:r>
            <a:r>
              <a:rPr dirty="0"/>
              <a:t> </a:t>
            </a:r>
            <a:r>
              <a:rPr dirty="0" err="1"/>
              <a:t>telefona</a:t>
            </a:r>
            <a:r>
              <a:rPr dirty="0"/>
              <a:t>, </a:t>
            </a:r>
            <a:r>
              <a:rPr dirty="0" err="1"/>
              <a:t>sata</a:t>
            </a:r>
            <a:r>
              <a:rPr dirty="0"/>
              <a:t>, </a:t>
            </a:r>
            <a:r>
              <a:rPr dirty="0" err="1"/>
              <a:t>igranje</a:t>
            </a:r>
            <a:r>
              <a:rPr dirty="0"/>
              <a:t> </a:t>
            </a:r>
            <a:r>
              <a:rPr dirty="0" err="1"/>
              <a:t>olovkom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 err="1"/>
              <a:t>postavljajte</a:t>
            </a:r>
            <a:r>
              <a:rPr dirty="0"/>
              <a:t> </a:t>
            </a:r>
            <a:r>
              <a:rPr dirty="0" err="1"/>
              <a:t>pitanja</a:t>
            </a:r>
            <a:r>
              <a:rPr dirty="0"/>
              <a:t> - </a:t>
            </a:r>
            <a:r>
              <a:rPr dirty="0" err="1"/>
              <a:t>pomaže</a:t>
            </a:r>
            <a:r>
              <a:rPr dirty="0"/>
              <a:t> u </a:t>
            </a:r>
            <a:r>
              <a:rPr dirty="0" err="1"/>
              <a:t>pojašnjenju</a:t>
            </a:r>
            <a:r>
              <a:rPr dirty="0"/>
              <a:t>, </a:t>
            </a:r>
            <a:r>
              <a:rPr dirty="0" err="1"/>
              <a:t>razumijevanju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pokazuje</a:t>
            </a:r>
            <a:r>
              <a:rPr dirty="0"/>
              <a:t> da </a:t>
            </a:r>
            <a:r>
              <a:rPr dirty="0" err="1"/>
              <a:t>obraćate</a:t>
            </a:r>
            <a:r>
              <a:rPr dirty="0"/>
              <a:t> </a:t>
            </a:r>
            <a:r>
              <a:rPr dirty="0" err="1"/>
              <a:t>pažnju</a:t>
            </a:r>
            <a:r>
              <a:rPr dirty="0"/>
              <a:t> 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 err="1"/>
              <a:t>parafrazira</a:t>
            </a:r>
            <a:r>
              <a:rPr lang="hr-HR" dirty="0"/>
              <a:t>jte</a:t>
            </a:r>
            <a:r>
              <a:rPr dirty="0"/>
              <a:t> - </a:t>
            </a:r>
            <a:r>
              <a:rPr dirty="0" err="1"/>
              <a:t>ponavljajte</a:t>
            </a:r>
            <a:r>
              <a:rPr dirty="0"/>
              <a:t> </a:t>
            </a:r>
            <a:r>
              <a:rPr dirty="0" err="1"/>
              <a:t>glavne</a:t>
            </a:r>
            <a:r>
              <a:rPr dirty="0"/>
              <a:t> </a:t>
            </a:r>
            <a:r>
              <a:rPr dirty="0" err="1"/>
              <a:t>ideje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činjenice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biste</a:t>
            </a:r>
            <a:r>
              <a:rPr dirty="0"/>
              <a:t> </a:t>
            </a:r>
            <a:r>
              <a:rPr dirty="0" err="1"/>
              <a:t>provjerili</a:t>
            </a:r>
            <a:r>
              <a:rPr dirty="0"/>
              <a:t> </a:t>
            </a:r>
            <a:r>
              <a:rPr dirty="0" err="1"/>
              <a:t>razumijevanje</a:t>
            </a:r>
            <a:r>
              <a:rPr dirty="0"/>
              <a:t> ('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sam</a:t>
            </a:r>
            <a:r>
              <a:rPr dirty="0"/>
              <a:t> vas dobro </a:t>
            </a:r>
            <a:r>
              <a:rPr dirty="0" err="1"/>
              <a:t>razumio</a:t>
            </a:r>
            <a:r>
              <a:rPr dirty="0"/>
              <a:t> ...', 'Ono </a:t>
            </a:r>
            <a:r>
              <a:rPr dirty="0" err="1"/>
              <a:t>što</a:t>
            </a:r>
            <a:r>
              <a:rPr dirty="0"/>
              <a:t> </a:t>
            </a:r>
            <a:r>
              <a:rPr dirty="0" err="1"/>
              <a:t>sam</a:t>
            </a:r>
            <a:r>
              <a:rPr dirty="0"/>
              <a:t> </a:t>
            </a:r>
            <a:r>
              <a:rPr dirty="0" err="1"/>
              <a:t>čuo</a:t>
            </a:r>
            <a:r>
              <a:rPr dirty="0"/>
              <a:t> da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rekli</a:t>
            </a:r>
            <a:r>
              <a:rPr dirty="0"/>
              <a:t> </a:t>
            </a:r>
            <a:r>
              <a:rPr dirty="0" err="1"/>
              <a:t>bilo</a:t>
            </a:r>
            <a:r>
              <a:rPr dirty="0"/>
              <a:t> je to ...')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11266" name="Picture 2" descr="Exclamation Mark, Warning, Danger, Attention, Bl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42" y="0"/>
            <a:ext cx="1574278" cy="13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4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SAVJETI ZA AKTIVNO SLUŠANJE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30982" y="1524394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izbjegavajte ometati govornike - umjesto nagađanja i ometanja, pustite govornika da završi svoju misao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ne razgovarajte previše - nije moguće istovremeno govoriti i slušati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ohrabrite govornika - izrazite zanimanje ('Možete li mi reći više o tome?')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suosjećajte s govornikom - pokažite podršku ('Vidim da vam je ova situacija bila teška.' 'Sretan sam zbog tebe.')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7" name="Picture 2" descr="Exclamation Mark, Warning, Danger, Attention, Bl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42" y="0"/>
            <a:ext cx="1574278" cy="13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6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JA PORUKE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900" b="1">
                <a:latin typeface="Calibri" panose="020F0502020204030204" pitchFamily="34" charset="0"/>
              </a:defRPr>
            </a:pPr>
            <a:r>
              <a:t>"Ja" poruke opisuju ponašanje bez prosuđivanja</a:t>
            </a:r>
            <a:endParaRPr lang="hr-HR" sz="19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900" b="1">
                <a:latin typeface="Calibri" panose="020F0502020204030204" pitchFamily="34" charset="0"/>
              </a:defRPr>
            </a:pPr>
            <a:r>
              <a:t>trebaju sadržavati opis ponašanja drugih osoba, osobne emocije, zašto ponašanje druge osobe predstavlja problem i što želimo da se dogodi</a:t>
            </a:r>
            <a:endParaRPr lang="hr-HR" sz="1900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900" b="1">
                <a:latin typeface="Calibri" panose="020F0502020204030204" pitchFamily="34" charset="0"/>
              </a:defRPr>
            </a:pPr>
            <a:r>
              <a:t>opis ponašanja - </a:t>
            </a:r>
            <a:r>
              <a:rPr i="1"/>
              <a:t>kada ti...</a:t>
            </a: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900" b="1">
                <a:latin typeface="Calibri" panose="020F0502020204030204" pitchFamily="34" charset="0"/>
              </a:defRPr>
            </a:pPr>
            <a:r>
              <a:t>opis osjećaja - </a:t>
            </a:r>
            <a:r>
              <a:rPr i="1"/>
              <a:t>Osjećam...</a:t>
            </a: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900" b="1">
                <a:latin typeface="Calibri" panose="020F0502020204030204" pitchFamily="34" charset="0"/>
              </a:defRPr>
            </a:pPr>
            <a:r>
              <a:t>opis posljedica - </a:t>
            </a:r>
            <a:r>
              <a:rPr i="1"/>
              <a:t>zato što...</a:t>
            </a: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900" b="1">
                <a:latin typeface="Calibri" panose="020F0502020204030204" pitchFamily="34" charset="0"/>
              </a:defRPr>
            </a:pPr>
            <a:r>
              <a:t>očekivano ponašanje - </a:t>
            </a:r>
            <a:r>
              <a:rPr i="1"/>
              <a:t>Volio bih ...</a:t>
            </a:r>
            <a:endParaRPr lang="hr-HR" sz="1900" b="1" i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900" b="1" i="1">
                <a:latin typeface="Calibri" panose="020F0502020204030204" pitchFamily="34" charset="0"/>
              </a:defRPr>
            </a:pPr>
            <a:r>
              <a:t>Npr. kada tijekom radionice koristite telefon, osjećam se rastreseno jer mislim da vas nije briga za ono što govorim i jedva čekam da završim.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12290" name="Picture 2" descr="Meeting, Opinion, People, Speak, Tal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19" y="2077716"/>
            <a:ext cx="1855200" cy="15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9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294967295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Calibri" panose="020F0502020204030204" pitchFamily="34" charset="0"/>
              </a:defRPr>
            </a:pPr>
            <a:r>
              <a:t>Hvala!</a:t>
            </a:r>
            <a:endParaRPr sz="6000" b="1" dirty="0">
              <a:latin typeface="Calibri" panose="020F0502020204030204" pitchFamily="34" charset="0"/>
            </a:endParaRPr>
          </a:p>
        </p:txBody>
      </p:sp>
      <p:sp>
        <p:nvSpPr>
          <p:cNvPr id="342" name="Google Shape;342;p36"/>
          <p:cNvSpPr txBox="1">
            <a:spLocks noGrp="1"/>
          </p:cNvSpPr>
          <p:nvPr>
            <p:ph type="subTitle" idx="4294967295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  <a:defRPr b="1">
                <a:latin typeface="Calibri" panose="020F0502020204030204" pitchFamily="34" charset="0"/>
                <a:ea typeface="Work Sans"/>
                <a:cs typeface="Work Sans"/>
                <a:sym typeface="Work Sans"/>
              </a:defRPr>
            </a:pPr>
            <a:r>
              <a:t>Imate li pitanja?</a:t>
            </a:r>
            <a:endParaRPr b="1" dirty="0">
              <a:latin typeface="Calibri" panose="020F0502020204030204" pitchFamily="34" charset="0"/>
              <a:ea typeface="Work Sans"/>
              <a:cs typeface="Work Sans"/>
              <a:sym typeface="Work Sans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5107575" y="1967592"/>
            <a:ext cx="1195248" cy="110395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t>Nakon 2. poglavlja moći ćete: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Definirati i prepoznati ključne elemente međuljudske komunikacije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Poboljšati verbalnu i neverbalnu komunikaciju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Riješiti potencijalne komunikacijske barijere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Stvoriti kulturu empatije, poštovanja, pristupačnosti i autentičnosti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Razviti dobar odnos s učenicima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KOMUNIKACIJA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30697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postupak razmjene (verbalnih i / ili neverbalnih) poruka između dvije ili više osoba s određenim ciljem ili namjerom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informacijska transakcija u kojoj sugovornici istovremeno kodiraju i dekodiraju poruke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komunikacijske vještine - alati koje koristimo za uklanjanje prepreka za učinkovitu komunikaciju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KOMUNIKACIJSKI PROCES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Sastoji se od nekoliko faza, od kojih svaka nudi potencijalne prepreke za uspješnu komunikaciju:</a:t>
            </a: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Izvor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Poruka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Kodiranje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Kanal</a:t>
            </a: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dekodiranje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Prijemnik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Povratna informacija</a:t>
            </a:r>
            <a:endParaRPr lang="hr-HR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Kontekst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2052" name="Picture 4" descr="Communication, Connection, Global, Humans, Icons, M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27" y="1874884"/>
            <a:ext cx="3842551" cy="26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938762" y="67124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IZVOR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92671" y="2152904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izvor poruke je pošiljatelj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pošiljatelj mora biti jasan u vezi s porukom koja se šalje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pošiljatelj mora znati zašto je komunikacija potrebna i koji je rezultat potreban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3074" name="Picture 2" descr="Speech Icon, Voice, Talking, Audio, Spe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48" y="275285"/>
            <a:ext cx="1677774" cy="16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1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PORUKA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informacije koje želite priopćiti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morate biti u mogućnosti jasno sažeti informacije koje trebate podijeliti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4098" name="Picture 2" descr="Speech, Bubble, Shape, Text, Chat, Speak, Talk, Mess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30" y="1992514"/>
            <a:ext cx="2221978" cy="20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0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Kodiranje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38088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100" b="1">
                <a:latin typeface="Calibri" panose="020F0502020204030204" pitchFamily="34" charset="0"/>
              </a:defRPr>
            </a:pPr>
            <a:r>
              <a:t>postupak uzimanja i prenošenja poruke u odgovarajući format za dijeljenje s publikom</a:t>
            </a:r>
            <a:endParaRPr lang="hr-HR" sz="21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100" b="1">
                <a:latin typeface="Calibri" panose="020F0502020204030204" pitchFamily="34" charset="0"/>
              </a:defRPr>
            </a:pPr>
            <a:r>
              <a:t>zahtijeva poznavanje publike (ono što već zna i što treba znati)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100" b="1">
                <a:latin typeface="Calibri" panose="020F0502020204030204" pitchFamily="34" charset="0"/>
              </a:defRPr>
            </a:pPr>
            <a:r>
              <a:t>Koristite li najbolji oblik slanja poruke kako biste osigurali najveću šansu da bude pravilno primljena?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100" b="1">
                <a:latin typeface="Calibri" panose="020F0502020204030204" pitchFamily="34" charset="0"/>
              </a:defRPr>
            </a:pPr>
            <a:r>
              <a:t>Postoje li kulturološke, okolišne ili jezične razlike između vas i druge strane koje bi mogle prouzročiti nesporazume?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KANAL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80145" y="1954874"/>
            <a:ext cx="7346813" cy="36341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metode koje koristite za prenošenje vaše poruke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vrsta poruke pomoći će vam u određivanju kanala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razgovori licem u lice, telefonski pozivi, videokonferencije, pisana komunikacija (e-mailovi, tekstualne poruke)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5122" name="Picture 2" descr="Icon, Phone, Hand Drawn, Communication, Sign, 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11" y="315225"/>
            <a:ext cx="1533900" cy="15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15297"/>
      </p:ext>
    </p:extLst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992</Words>
  <Application>Microsoft Office PowerPoint</Application>
  <PresentationFormat>On-screen Show (16:9)</PresentationFormat>
  <Paragraphs>112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Work Sans Light</vt:lpstr>
      <vt:lpstr>Calibri</vt:lpstr>
      <vt:lpstr>Wingdings</vt:lpstr>
      <vt:lpstr>Raleway ExtraBold</vt:lpstr>
      <vt:lpstr>Arial</vt:lpstr>
      <vt:lpstr>Pisanio template</vt:lpstr>
      <vt:lpstr>PowerPoint Presentation</vt:lpstr>
      <vt:lpstr>TEME</vt:lpstr>
      <vt:lpstr>ISHODI UČENJA</vt:lpstr>
      <vt:lpstr>KOMUNIKACIJA</vt:lpstr>
      <vt:lpstr>KOMUNIKACIJSKI PROCES</vt:lpstr>
      <vt:lpstr>IZVOR</vt:lpstr>
      <vt:lpstr>PORUKA</vt:lpstr>
      <vt:lpstr>Kodiranje</vt:lpstr>
      <vt:lpstr>KANAL</vt:lpstr>
      <vt:lpstr>DEKODIRANJE</vt:lpstr>
      <vt:lpstr>PRIJEMNIK</vt:lpstr>
      <vt:lpstr>POVRATNA INFORMACIJA</vt:lpstr>
      <vt:lpstr>KONTEKST</vt:lpstr>
      <vt:lpstr>BARIJERE KOMUNIKACIJE</vt:lpstr>
      <vt:lpstr>VRSTE BUKE</vt:lpstr>
      <vt:lpstr>AKTIVNO SLUŠANJE</vt:lpstr>
      <vt:lpstr>VRSTE NESLUŠANJA</vt:lpstr>
      <vt:lpstr>VRSTE NESLUŠANJA</vt:lpstr>
      <vt:lpstr>PRAVILA AKTIVNOG SLUŠANJA</vt:lpstr>
      <vt:lpstr>SAVJETI ZA AKTIVNO SLUŠANJE</vt:lpstr>
      <vt:lpstr>SAVJETI ZA AKTIVNO SLUŠANJE</vt:lpstr>
      <vt:lpstr>JA PORUKE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Njemački jezik</dc:creator>
  <cp:lastModifiedBy>Njemacki</cp:lastModifiedBy>
  <cp:revision>1</cp:revision>
  <cp:lastPrinted>2019-10-11T12:20:08Z</cp:lastPrinted>
  <dcterms:modified xsi:type="dcterms:W3CDTF">2022-03-14T13:26:13Z</dcterms:modified>
</cp:coreProperties>
</file>