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5" r:id="rId3"/>
    <p:sldId id="257" r:id="rId4"/>
    <p:sldId id="290" r:id="rId5"/>
    <p:sldId id="292" r:id="rId6"/>
    <p:sldId id="293" r:id="rId7"/>
    <p:sldId id="298" r:id="rId8"/>
    <p:sldId id="297" r:id="rId9"/>
    <p:sldId id="294" r:id="rId10"/>
    <p:sldId id="27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 ExtraBold" pitchFamily="2" charset="0"/>
      <p:bold r:id="rId18"/>
      <p:boldItalic r:id="rId19"/>
    </p:embeddedFont>
    <p:embeddedFont>
      <p:font typeface="Work Sans Light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C3972-CAA9-41F4-BB76-51199B0532E5}">
  <a:tblStyle styleId="{189C3972-CAA9-41F4-BB76-51199B053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68" autoAdjust="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4324-0139-4B67-8CF9-802DFC8A3E1F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0DFB-B498-423C-A086-9C34359BD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2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20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22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98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6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697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47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1. formiranje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pokušava se međusobno upoznati, neodlučni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članovi se drže na sigurnoj distanci, iznoseći svoje najbolje lice kako bi bili prihvaćeni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neki članovi žele se folirati i podcijeniti druge, dok drugi oklijevaju, pokušavajući steći dojam o grupi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dijeljenje očekivanja, traženje zajedničkih pravila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članovi slijede vođu, očekujući jasne smjernice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2. oluja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»Koje je moje mjesto ovdje? Mogu li ovdje biti priznat? '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članovi su se upoznali i započeli zajednički rad pod vodstvom vođe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nastaju napetosti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neki članovi nisu zadovoljni svojim radom i za to krive druge članove - tražeći žrtvenog jarca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neki članovi (prijete) da će otići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3. normiranje</a:t>
            </a:r>
            <a:endParaRPr lang="hr-HR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'Da, mi smo zajednica'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osjećaj zajedništva još se razvija, ali članovi komuniciraju prisnije i otvorenije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članovi se raduju sastancima u grupi i ne žele ih propustiti - pozitivne asocijacije na grupu</a:t>
            </a:r>
            <a:endParaRPr lang="hr-H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4. izvođenje</a:t>
            </a:r>
            <a:endParaRPr lang="hr-HR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snažna želja za akcijom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ako se pojave prepreke, pokušaju zajednički pronaći rješenja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svaki član nalazi svoje mjesto / ulogu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prihvaćaju se razlike - svaki član može pridonijeti grupi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dobra komunikacija, pojedinačni i grupni interesi jednako su važni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članovi preuzimaju odgovornost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5. zavšetak</a:t>
            </a:r>
            <a:endParaRPr lang="hr-HR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grupa se prestaje sastajati jer je završilo zadatak ili projekt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praćeno snažnim emocijama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Zadatak vođe je učiniti ga konstruktivnim - prikupljanjem povratnih informacija, organiziranjem zajedničke aktivnosti, rituala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7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AUTORITARNI STIL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jasna hijerarhija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samo vođa odlučuje o ciljevima i vrijednostima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vođa donosi odluke sam, ne uzima u obzir mišljenja grupe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usmjereno na cilj / zadatak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hr-H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t>DEMOKRATSKI STIL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t>- pravila su fleksibilna i dinamična, odlučuju vođa i članovi grupe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t>- vođa ima jasne ciljeve i zaseban sustav vrijednosti, ali uzima u obzir mišljenja drugih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t>- vođa cijeni individualnost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hr-H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t>DELEGATIVNI STIL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t>- kaotično - grupa nema cilj ili strukturu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vođa je pasivan i ne utječe na grupu</a:t>
            </a:r>
            <a:endParaRPr lang="hr-HR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t>vođa jednostavno promatra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hr-HR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04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29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11" name="Google Shape;134;p17"/>
          <p:cNvSpPr txBox="1">
            <a:spLocks/>
          </p:cNvSpPr>
          <p:nvPr/>
        </p:nvSpPr>
        <p:spPr>
          <a:xfrm>
            <a:off x="566655" y="2322338"/>
            <a:ext cx="795813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sz="3600" b="1">
                <a:latin typeface="Calibri" panose="020F0502020204030204" pitchFamily="34" charset="0"/>
              </a:defRPr>
            </a:pPr>
            <a:r>
              <a:t>3. poglavlje</a:t>
            </a:r>
            <a:endParaRPr lang="cs-CZ" sz="3600" b="1" dirty="0">
              <a:latin typeface="Calibri" panose="020F0502020204030204" pitchFamily="34" charset="0"/>
            </a:endParaRPr>
          </a:p>
          <a:p>
            <a:pPr algn="ctr"/>
            <a:endParaRPr lang="cs-CZ" sz="2000" b="1" dirty="0">
              <a:latin typeface="Calibri" panose="020F0502020204030204" pitchFamily="34" charset="0"/>
            </a:endParaRPr>
          </a:p>
          <a:p>
            <a:pPr algn="ctr">
              <a:defRPr sz="5400" b="1">
                <a:latin typeface="Calibri" panose="020F0502020204030204" pitchFamily="34" charset="0"/>
              </a:defRPr>
            </a:pPr>
            <a:r>
              <a:t>UPRAVLJANJE RAZREDOM</a:t>
            </a:r>
            <a:endParaRPr lang="cs-CZ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Calibri" panose="020F0502020204030204" pitchFamily="34" charset="0"/>
              </a:defRPr>
            </a:pPr>
            <a:r>
              <a:t>Hvala!</a:t>
            </a:r>
            <a:endParaRPr sz="6000" b="1" dirty="0">
              <a:latin typeface="Calibri" panose="020F0502020204030204" pitchFamily="34" charset="0"/>
            </a:endParaRPr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  <a:defRPr b="1">
                <a:latin typeface="Calibri" panose="020F0502020204030204" pitchFamily="34" charset="0"/>
                <a:ea typeface="Work Sans"/>
                <a:cs typeface="Work Sans"/>
                <a:sym typeface="Work Sans"/>
              </a:defRPr>
            </a:pPr>
            <a:r>
              <a:t>Imate li pitanja?</a:t>
            </a:r>
            <a:endParaRPr b="1" dirty="0">
              <a:latin typeface="Calibri" panose="020F0502020204030204" pitchFamily="34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5107575" y="1967592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TEME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04193" y="1676423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Stvaranje pozitivne atmosfere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Grupna dinamika i kohezija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Davanje uputa i pružanje smjernica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t>Nakon 3. poglavlja moći ćete: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Stvoriti ugodnu, opuštenu atmosferu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Pomoći učenicima da se međusobno upoznaju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Pomoći u održavanju skupa pravila u učionici koje će učenici prihvatiti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Dati jasne upute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Pružiti smjernice o obavljanju aktivnosti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Navesti svrhu i korisnost svake aktivnosti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43303" y="552502"/>
            <a:ext cx="832490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 sz="3600" b="1">
                <a:latin typeface="Calibri" panose="020F0502020204030204" pitchFamily="34" charset="0"/>
              </a:defRPr>
            </a:pPr>
            <a:r>
              <a:t>UVODI, VJEŽBE UPOZNAVANJA, AKTIVNOST LEDOLOMAC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46949" y="1236446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Koja je razlika između uvoda, vježbi upoznavanja i aktivnosti ledolomca?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Koje vježbe upoznavanja koristite sa sudionicima? Što učinite kad primijetite da su umorni, neaktivni? Koje aktivnosti koristite?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Koje (vrste) aktivnosti koristite s novim grupama učenika da probijte led?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Koje aktivnosti koristite za stvaranje i njegovanje grupne kohezije?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MOŽETE LI RADITI KAO TIM?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7047" y="1411656"/>
            <a:ext cx="6711900" cy="24942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Šta je upalilo? </a:t>
            </a:r>
          </a:p>
          <a:p>
            <a:pPr>
              <a:buClrTx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Na koje ste probleme naišli?</a:t>
            </a:r>
          </a:p>
          <a:p>
            <a:pPr>
              <a:buClrTx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Jeste li prepoznali vođu?</a:t>
            </a:r>
          </a:p>
          <a:p>
            <a:pPr>
              <a:buClrTx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Kakvo vodstvo je demonstrirano?</a:t>
            </a:r>
          </a:p>
          <a:p>
            <a:pPr>
              <a:buClrTx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Koje su pojedinačne uloge sudionici igrali? Je li svima bilo ugodno u svojoj ulozi?</a:t>
            </a:r>
          </a:p>
          <a:p>
            <a:pPr>
              <a:buClrTx/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Koliko ste dobro komunicirali?</a:t>
            </a:r>
          </a:p>
          <a:p>
            <a:pPr marL="114300" indent="0">
              <a:buClrTx/>
              <a:buNone/>
            </a:pPr>
            <a:endParaRPr lang="hr-HR" dirty="0"/>
          </a:p>
        </p:txBody>
      </p:sp>
      <p:pic>
        <p:nvPicPr>
          <p:cNvPr id="2050" name="Picture 2" descr="Team, Friendship, Group, Hands, Cooperation,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58" y="847972"/>
            <a:ext cx="2265924" cy="1510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1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ŠTO JE GRUPA?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t>grupa se sastaje u određeno vrijeme i na određenom mjestu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t>članovi grupe međusobno komuniciraju i dijele zajedničke interese, ciljeve i zadatke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t>grupa ima vodstvo (na čelu s vođom, koordinatorom)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9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5 FAZA RAZVOJA GRUPE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rPr dirty="0"/>
              <a:t>1. </a:t>
            </a:r>
            <a:r>
              <a:rPr dirty="0" err="1"/>
              <a:t>formiranje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rPr dirty="0"/>
              <a:t>2. </a:t>
            </a:r>
            <a:r>
              <a:rPr dirty="0" err="1"/>
              <a:t>oluja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rPr dirty="0"/>
              <a:t>3. </a:t>
            </a:r>
            <a:r>
              <a:rPr dirty="0" err="1"/>
              <a:t>normiranje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rPr dirty="0"/>
              <a:t>4. </a:t>
            </a:r>
            <a:r>
              <a:rPr dirty="0" err="1"/>
              <a:t>djelovanje</a:t>
            </a:r>
            <a:endParaRPr dirty="0"/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800" b="1">
                <a:latin typeface="Calibri" panose="020F0502020204030204" pitchFamily="34" charset="0"/>
              </a:defRPr>
            </a:pPr>
            <a:r>
              <a:rPr dirty="0"/>
              <a:t>5. </a:t>
            </a:r>
            <a:r>
              <a:rPr lang="hr-HR" dirty="0"/>
              <a:t>Kraj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35" y="1912437"/>
            <a:ext cx="3499702" cy="228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GRUPNI STILOVI VOĐENJA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93196" y="1072984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3600" b="1">
                <a:latin typeface="Calibri" panose="020F0502020204030204" pitchFamily="34" charset="0"/>
              </a:defRPr>
            </a:pPr>
            <a:r>
              <a:t>autoritarni (autokratski)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3600" b="1">
                <a:latin typeface="Calibri" panose="020F0502020204030204" pitchFamily="34" charset="0"/>
              </a:defRPr>
            </a:pPr>
            <a:r>
              <a:t>participativni (demokratski)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3600" b="1">
                <a:latin typeface="Calibri" panose="020F0502020204030204" pitchFamily="34" charset="0"/>
              </a:defRPr>
            </a:pPr>
            <a:r>
              <a:t>delegirani (slobodni)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2" y="2568644"/>
            <a:ext cx="3261595" cy="124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04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OPTIMALNI STIL VODSTVA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496331" y="1108382"/>
            <a:ext cx="4559183" cy="33970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demokratski, partnerski stil vodstva</a:t>
            </a:r>
            <a:endParaRPr lang="hr-HR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voditi znači preuzeti odgovornost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vođa grupe mora biti osoba koja uživa povjerenje grupe</a:t>
            </a:r>
            <a:endParaRPr lang="en-US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3" y="868401"/>
            <a:ext cx="3880368" cy="25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03328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577</Words>
  <Application>Microsoft Office PowerPoint</Application>
  <PresentationFormat>On-screen Show (16:9)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Raleway ExtraBold</vt:lpstr>
      <vt:lpstr>Calibri</vt:lpstr>
      <vt:lpstr>Wingdings</vt:lpstr>
      <vt:lpstr>Work Sans Light</vt:lpstr>
      <vt:lpstr>Arial</vt:lpstr>
      <vt:lpstr>Pisanio template</vt:lpstr>
      <vt:lpstr>PowerPoint Presentation</vt:lpstr>
      <vt:lpstr>TEME</vt:lpstr>
      <vt:lpstr>ISHODI UČENJA</vt:lpstr>
      <vt:lpstr>UVODI, VJEŽBE UPOZNAVANJA, AKTIVNOST LEDOLOMAC</vt:lpstr>
      <vt:lpstr>MOŽETE LI RADITI KAO TIM?</vt:lpstr>
      <vt:lpstr>ŠTO JE GRUPA?</vt:lpstr>
      <vt:lpstr>5 FAZA RAZVOJA GRUPE</vt:lpstr>
      <vt:lpstr>GRUPNI STILOVI VOĐENJA</vt:lpstr>
      <vt:lpstr>OPTIMALNI STIL VODSTVA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Njemački jezik</dc:creator>
  <cp:lastModifiedBy>Njemacki</cp:lastModifiedBy>
  <cp:revision>1</cp:revision>
  <cp:lastPrinted>2019-10-11T12:20:08Z</cp:lastPrinted>
  <dcterms:modified xsi:type="dcterms:W3CDTF">2022-03-14T13:26:35Z</dcterms:modified>
</cp:coreProperties>
</file>