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5" r:id="rId3"/>
    <p:sldId id="257" r:id="rId4"/>
    <p:sldId id="264" r:id="rId5"/>
    <p:sldId id="296" r:id="rId6"/>
    <p:sldId id="300" r:id="rId7"/>
    <p:sldId id="301" r:id="rId8"/>
    <p:sldId id="302" r:id="rId9"/>
    <p:sldId id="299" r:id="rId10"/>
    <p:sldId id="27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 ExtraBold" pitchFamily="2" charset="0"/>
      <p:bold r:id="rId18"/>
      <p:boldItalic r:id="rId19"/>
    </p:embeddedFont>
    <p:embeddedFont>
      <p:font typeface="Work Sans Light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Németh Balázs Bánk" initials="DNBB" lastIdx="1" clrIdx="0">
    <p:extLst>
      <p:ext uri="{19B8F6BF-5375-455C-9EA6-DF929625EA0E}">
        <p15:presenceInfo xmlns:p15="http://schemas.microsoft.com/office/powerpoint/2012/main" userId="Dr. Németh Balázs Bá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C3972-CAA9-41F4-BB76-51199B0532E5}">
  <a:tblStyle styleId="{189C3972-CAA9-41F4-BB76-51199B053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4324-0139-4B67-8CF9-802DFC8A3E1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0DFB-B498-423C-A086-9C34359BD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2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2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98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8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9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12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19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53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8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11" name="Google Shape;134;p17"/>
          <p:cNvSpPr txBox="1">
            <a:spLocks/>
          </p:cNvSpPr>
          <p:nvPr/>
        </p:nvSpPr>
        <p:spPr>
          <a:xfrm>
            <a:off x="566655" y="2322338"/>
            <a:ext cx="795813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sz="3600" b="1">
                <a:latin typeface="Calibri" panose="020F0502020204030204" pitchFamily="34" charset="0"/>
              </a:defRPr>
            </a:pPr>
            <a:r>
              <a:t>4. poglavlje</a:t>
            </a:r>
          </a:p>
          <a:p>
            <a:pPr algn="ctr"/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 sz="5400" b="1">
                <a:latin typeface="Calibri" panose="020F0502020204030204" pitchFamily="34" charset="0"/>
              </a:defRPr>
            </a:pPr>
            <a:r>
              <a:t>UKLJUČIVANJE UČENIKA</a:t>
            </a:r>
            <a:endParaRPr lang="cs-CZ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Calibri" panose="020F0502020204030204" pitchFamily="34" charset="0"/>
              </a:defRPr>
            </a:pPr>
            <a:r>
              <a:t>Hvala!</a:t>
            </a:r>
            <a:endParaRPr sz="6000" b="1" dirty="0">
              <a:latin typeface="Calibri" panose="020F0502020204030204" pitchFamily="34" charset="0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  <a:defRPr b="1">
                <a:latin typeface="Calibri" panose="020F0502020204030204" pitchFamily="34" charset="0"/>
                <a:ea typeface="Work Sans"/>
                <a:cs typeface="Work Sans"/>
                <a:sym typeface="Work Sans"/>
              </a:defRPr>
            </a:pPr>
            <a:r>
              <a:t>Imate li pitanja?</a:t>
            </a:r>
            <a:endParaRPr b="1" dirty="0">
              <a:latin typeface="Calibri" panose="020F050202020403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5107575" y="1967592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TEME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04193" y="1269171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Stvaranje interesa i angažmana kroz pristup, uključivanje i pravednost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Aktivno sudjelovanje učenika u kontekstu mjesta i zajednice i kritičko razmišljanje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Orijentiranost na ciljeve i ustrajnost učenika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Samopouzdanje učenika i autonomija učenika 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4.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Razumjeti izazovne aspekte angažiranja učenika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Cijeniti utjecaj mjesta i zajednice</a:t>
            </a:r>
            <a:endParaRPr lang="hu-HU" sz="24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Iskoristiti znanje i vještine razvijene s vrha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Prepoznati ulogu odgajatelja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96763" y="195453"/>
            <a:ext cx="8036654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96763" y="1072984"/>
            <a:ext cx="7683062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rPr dirty="0" err="1"/>
              <a:t>Nakon</a:t>
            </a:r>
            <a:r>
              <a:rPr dirty="0"/>
              <a:t> 4. </a:t>
            </a:r>
            <a:r>
              <a:rPr dirty="0" err="1"/>
              <a:t>poglavlja</a:t>
            </a:r>
            <a:r>
              <a:rPr dirty="0"/>
              <a:t> </a:t>
            </a:r>
            <a:r>
              <a:rPr dirty="0" err="1"/>
              <a:t>moći</a:t>
            </a:r>
            <a:r>
              <a:rPr dirty="0"/>
              <a:t> </a:t>
            </a:r>
            <a:r>
              <a:rPr dirty="0" err="1"/>
              <a:t>ćete</a:t>
            </a:r>
            <a:r>
              <a:rPr dirty="0"/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rPr dirty="0" err="1"/>
              <a:t>Dizajnirati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razviti</a:t>
            </a:r>
            <a:r>
              <a:rPr dirty="0"/>
              <a:t> </a:t>
            </a:r>
            <a:r>
              <a:rPr dirty="0" err="1"/>
              <a:t>relevantan</a:t>
            </a:r>
            <a:r>
              <a:rPr dirty="0"/>
              <a:t> program </a:t>
            </a:r>
            <a:r>
              <a:rPr dirty="0" err="1"/>
              <a:t>učenja</a:t>
            </a:r>
            <a:r>
              <a:rPr dirty="0"/>
              <a:t> s </a:t>
            </a:r>
            <a:r>
              <a:rPr dirty="0" err="1"/>
              <a:t>ciljem</a:t>
            </a:r>
            <a:r>
              <a:rPr dirty="0"/>
              <a:t> </a:t>
            </a:r>
            <a:r>
              <a:rPr dirty="0" err="1"/>
              <a:t>uključivanja</a:t>
            </a:r>
            <a:r>
              <a:rPr dirty="0"/>
              <a:t> </a:t>
            </a:r>
            <a:r>
              <a:rPr dirty="0" err="1"/>
              <a:t>odraslih</a:t>
            </a:r>
            <a:r>
              <a:rPr dirty="0"/>
              <a:t> </a:t>
            </a:r>
            <a:r>
              <a:rPr dirty="0" err="1"/>
              <a:t>učenika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rPr dirty="0" err="1"/>
              <a:t>Koristit</a:t>
            </a:r>
            <a:r>
              <a:rPr lang="hr-HR" dirty="0"/>
              <a:t>i</a:t>
            </a:r>
            <a:r>
              <a:rPr dirty="0"/>
              <a:t> </a:t>
            </a:r>
            <a:r>
              <a:rPr dirty="0" err="1"/>
              <a:t>posebne</a:t>
            </a:r>
            <a:r>
              <a:rPr dirty="0"/>
              <a:t> </a:t>
            </a:r>
            <a:r>
              <a:rPr dirty="0" err="1"/>
              <a:t>alate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metode</a:t>
            </a:r>
            <a:r>
              <a:rPr dirty="0"/>
              <a:t> </a:t>
            </a:r>
            <a:r>
              <a:rPr dirty="0" err="1"/>
              <a:t>obrazovanja</a:t>
            </a:r>
            <a:r>
              <a:rPr dirty="0"/>
              <a:t> </a:t>
            </a:r>
            <a:r>
              <a:rPr dirty="0" err="1"/>
              <a:t>odraslih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bi program </a:t>
            </a:r>
            <a:r>
              <a:rPr dirty="0" err="1"/>
              <a:t>osposobljavanja</a:t>
            </a:r>
            <a:r>
              <a:rPr dirty="0"/>
              <a:t> </a:t>
            </a:r>
            <a:r>
              <a:rPr dirty="0" err="1"/>
              <a:t>postao</a:t>
            </a:r>
            <a:r>
              <a:rPr dirty="0"/>
              <a:t> </a:t>
            </a:r>
            <a:r>
              <a:rPr dirty="0" err="1"/>
              <a:t>inkluzivan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dostupan</a:t>
            </a:r>
            <a:r>
              <a:rPr dirty="0"/>
              <a:t>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91993"/>
            <a:ext cx="7877263" cy="6481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1. tema  - Stvaranje interesa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824921"/>
            <a:ext cx="7346813" cy="19951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Javno priznavanje učenja može pomoći boljem angažmanu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Uključivanje učenika koji se temelji na potrebama učenja;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Da učenje odraslih bude atraktivno, uključivo, dostupno i fleksibilno (CEDEFOP)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da programi učenja za odrasle smanje nejednakosti i budu relevantni za učenike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Angažiranje odraslih da u prioritetnim koracima postave ciljne skupine / ranjive skupine au skladu s preporukama UNESCO GRALE-a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hu-HU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40456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 panose="020F0502020204030204" pitchFamily="34" charset="0"/>
              </a:defRPr>
            </a:pPr>
            <a:r>
              <a:t>2. tema - Aktivno sudjelovanje učenika</a:t>
            </a:r>
            <a:endParaRPr sz="32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755765"/>
            <a:ext cx="7346813" cy="20005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b="1">
                <a:latin typeface="Calibri" panose="020F0502020204030204" pitchFamily="34" charset="0"/>
              </a:defRPr>
            </a:pPr>
            <a:r>
              <a:t>Zašto je učenje dobro?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Sudjelovanje se mora temeljiti na uzajamnim interesima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Fokus na učenika usmjeren je na izgradnju dijaloga i povjerenja</a:t>
            </a: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Akcije zajednice ističu važnost sudjelovanja - „Nikog se ne zapostalvlja“ (UNESCO)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Povezivanje gradova / regija koje uče sa participativnim akcijama - primjeri GNLC-a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Povezivanje sudjelovanja s aktivnim građanstvom</a:t>
            </a:r>
            <a:endParaRPr lang="hu-HU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hu-HU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309396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latin typeface="Calibri" panose="020F0502020204030204" pitchFamily="34" charset="0"/>
              </a:defRPr>
            </a:pPr>
            <a:r>
              <a:t>3. tema  - Orijentacija na ciljeve i ustrajnost učenika 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691563"/>
            <a:ext cx="7346813" cy="19879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Povezivanje sudjelovanja s ishodima učenja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Isticanje učenja kroz inkluzivno obrazovanje - odgovornosti nastavnika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Pružanje podrške i povratnih informacija u učenju za jačanje ustrajnosti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pPr>
            <a:r>
              <a:t>Balansiranje</a:t>
            </a:r>
            <a:r>
              <a:rPr>
                <a:effectLst/>
              </a:rPr>
              <a:t> društveni fokus (aspekti građanstva) i ekonomske koristi (zapošljivost) kao odlučujući čimbenici</a:t>
            </a:r>
            <a:endParaRPr lang="hu-H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Prepreke i izbor javnog priznavanja učenja odraslih i zajednice</a:t>
            </a:r>
            <a:endParaRPr lang="hu-HU" sz="2000" b="1" dirty="0">
              <a:latin typeface="Calibri" panose="020F0502020204030204" pitchFamily="34" charset="0"/>
            </a:endParaRPr>
          </a:p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40346" y="347816"/>
            <a:ext cx="7877263" cy="6280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latin typeface="Calibri" panose="020F0502020204030204" pitchFamily="34" charset="0"/>
              </a:defRPr>
            </a:pPr>
            <a:r>
              <a:t>4. tema - Samopouzdanje učenika i autonomija učenika 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691563"/>
            <a:ext cx="7346813" cy="36207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hu-HU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Uloga i važnost autonomije, samoizgradnje i intimnosti učenja (Bélanger)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Poboljšanje dijaloga i diskursa između nastavnika i učenika (Freireov pristup)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Promoviranje </a:t>
            </a:r>
            <a:r>
              <a:rPr i="1"/>
              <a:t>učenja s odraslima </a:t>
            </a:r>
            <a:r>
              <a:t>umjesto samo podučavanja odraslih (Mayo i English)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Očekivanje / potreba za kritičkim razmišljanjem i refleksijama od učenika</a:t>
            </a:r>
            <a:endParaRPr lang="hu-HU" sz="2000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</a:defRPr>
            </a:pPr>
            <a:r>
              <a:t>Učinak samousmjerenog učenja</a:t>
            </a:r>
            <a:endParaRPr lang="hu-HU" sz="2000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999142" y="274880"/>
            <a:ext cx="7877263" cy="6323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 panose="020F0502020204030204" pitchFamily="34" charset="0"/>
              </a:defRPr>
            </a:pPr>
            <a:r>
              <a:t>Utjecaj mreže EPALE</a:t>
            </a:r>
            <a:endParaRPr sz="32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hu-HU" b="1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https://epale.ec.europa.eu/en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662FB44-88AD-46CB-9B1F-CE87DB836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851" y="1779893"/>
            <a:ext cx="4061044" cy="24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4272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367</Words>
  <Application>Microsoft Office PowerPoint</Application>
  <PresentationFormat>On-screen Show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Work Sans Light</vt:lpstr>
      <vt:lpstr>Calibri</vt:lpstr>
      <vt:lpstr>Wingdings</vt:lpstr>
      <vt:lpstr>Raleway ExtraBold</vt:lpstr>
      <vt:lpstr>Arial</vt:lpstr>
      <vt:lpstr>Pisanio template</vt:lpstr>
      <vt:lpstr>PowerPoint Presentation</vt:lpstr>
      <vt:lpstr>TEME</vt:lpstr>
      <vt:lpstr>ISHODI UČENJA</vt:lpstr>
      <vt:lpstr>ISHODI UČENJA</vt:lpstr>
      <vt:lpstr>1. tema  - Stvaranje interesa</vt:lpstr>
      <vt:lpstr>2. tema - Aktivno sudjelovanje učenika</vt:lpstr>
      <vt:lpstr>3. tema  - Orijentacija na ciljeve i ustrajnost učenika </vt:lpstr>
      <vt:lpstr>4. tema - Samopouzdanje učenika i autonomija učenika </vt:lpstr>
      <vt:lpstr>Utjecaj mreže EPALE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Njemački jezik</dc:creator>
  <cp:lastModifiedBy>Njemacki</cp:lastModifiedBy>
  <cp:revision>1</cp:revision>
  <cp:lastPrinted>2019-10-11T12:20:08Z</cp:lastPrinted>
  <dcterms:modified xsi:type="dcterms:W3CDTF">2022-03-14T13:26:57Z</dcterms:modified>
</cp:coreProperties>
</file>