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5" r:id="rId4"/>
    <p:sldId id="276" r:id="rId5"/>
    <p:sldId id="257" r:id="rId6"/>
    <p:sldId id="260" r:id="rId7"/>
    <p:sldId id="27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CJ9WPVgoagUjawtAP19vCNKf2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dc0874f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bdc0874f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dc0874f8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bdc0874f8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dc0874f8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bdc0874f8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dc0874f8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bdc0874f8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dc0874f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bdc0874f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dc0874f8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bdc0874f8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c0874f8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bdc0874f8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dc0874f8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bdc0874f8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dc0874f8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bdc0874f8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dc0874f8b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bdc0874f8b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bdc0874f8b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bdc0874f8b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54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113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>
                <a:solidFill>
                  <a:schemeClr val="dk1"/>
                </a:solidFill>
              </a:defRPr>
            </a:pPr>
            <a:r>
              <a:t>Selfie-upoznavanje nastavnika i sudionika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Nastavnik upućuje sudionike da na svom telefonu ili na svojim društvenim mrežama pronađu svoju fotografiju koja im je važna ili koju bi željeli pokazati drugima. Sudionici pokazuju fotografiju drugima / dijele telefon u krug i objašnjavaju zašto im je važna ili draga. Nastavnik započinje prvi i pokazuje aktivnost.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Nakon što su svi pokazali i objasnili svoje fotografije, nastavnik ovu aktivnost uspoređuje s tradicionalnijim načinima na koje se međusobno predstavljamo (koristeći standardne podatke: dob, posao, prebivalište itd.):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|||UNTRANSLATED_CONTENT_START|||·</a:t>
            </a:r>
            <a:r>
              <a:rPr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t>What did you find out about each other?|||UNTRANSLATED_CONTENT_END|||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|||UNTRANSLATED_CONTENT_START|||·</a:t>
            </a:r>
            <a:r>
              <a:rPr sz="70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t>What surprised you?|||UNTRANSLATED_CONTENT_END|||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>
                <a:solidFill>
                  <a:schemeClr val="dk1"/>
                </a:solidFill>
              </a:defRPr>
            </a:pPr>
            <a:r>
              <a:t>Alternativna aktivnost - Misteriozne oznake s imenima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Sudionici stvaraju vlastite oznake s imenima crtajući mrežu od šest kvadratića na papiru, a unutar svakog kvadratića pišu svoj odgovor za sljedeće kategorije: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1 - hobiji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omiljena država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gdje biste željeli biti trenutno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kućanski posao koji mrziš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5 - hrana koju volite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6 - kućni ljubimci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chemeClr val="dk1"/>
                </a:solidFill>
              </a:defRPr>
            </a:pPr>
            <a:r>
              <a:t>Ako sudionici nemaju odgovor za određenu kategoriju ili je odgovor „Nula“ (npr. kućni ljubimci), mogu kvadratić ostaviti praznim. Nakon što sudionici napišu svoje odgovore, nastavnik ih sakuplja i pomiješa. Sudionici uzimaju nasumičnu karticu od nastavnika, kreću se po prostoriji i postavljaju pitanja (ne smiju pokazivati kartice jedni drugima) kako bi pronašli vlasnika svoje kartice i uručili je ispravnoj osobi.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466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dc0874f8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bdc0874f8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c0874f8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SPOL je biološki determiniran</a:t>
            </a: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ROD je društveno konstruirana definicija muškarca i žene</a:t>
            </a:r>
          </a:p>
          <a:p>
            <a:pPr algn="l"/>
            <a:r>
              <a:rPr lang="hr-HR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STEREOTIPI su skup kognitivnih generalizacija (uvjerenja/očekivanja) o kvalitetama i karakteristikama članova neke grupe ili društvene kategorija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bdc0874f8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Z0fb15LcE0&amp;feature=emb_log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195318" y="3737301"/>
            <a:ext cx="9144000" cy="81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02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3220" b="1"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solidFill>
                  <a:srgbClr val="00B0F0"/>
                </a:solidFill>
              </a:rPr>
              <a:t>O projektu GENDERMEN</a:t>
            </a: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sz="3220" b="1">
                <a:latin typeface="Avenir"/>
                <a:ea typeface="Avenir"/>
                <a:cs typeface="Avenir"/>
                <a:sym typeface="Avenir"/>
              </a:defRPr>
            </a:pPr>
            <a:endParaRPr lang="hr-HR" dirty="0"/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202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083660" y="3346520"/>
            <a:ext cx="40064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broj projekta: 2019-1-CZ01-KA204-061188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7334" y="181776"/>
            <a:ext cx="2838450" cy="81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5720" y="715017"/>
            <a:ext cx="2484556" cy="240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75" y="181775"/>
            <a:ext cx="3064715" cy="29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dc0874f8b_0_51"/>
          <p:cNvSpPr txBox="1">
            <a:spLocks noGrp="1"/>
          </p:cNvSpPr>
          <p:nvPr>
            <p:ph type="subTitle" idx="1"/>
          </p:nvPr>
        </p:nvSpPr>
        <p:spPr>
          <a:xfrm>
            <a:off x="1524000" y="1731700"/>
            <a:ext cx="93909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RADNO MJESTO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BRIGA ZA OBITELJ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NASILJE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PONAŠANJE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SLOBODNO VRIJEME I AKTIVNOSTI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MEDIJI</a:t>
            </a:r>
            <a:endParaRPr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4" name="Google Shape;144;gbdc0874f8b_0_51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NERAVNOPRAVNOST SPOLOVA U RAZLIČITIM PODRUČJIMA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5" name="Google Shape;145;gbdc0874f8b_0_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bdc0874f8b_0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dc0874f8b_0_58"/>
          <p:cNvSpPr txBox="1">
            <a:spLocks noGrp="1"/>
          </p:cNvSpPr>
          <p:nvPr>
            <p:ph type="subTitle" idx="1"/>
          </p:nvPr>
        </p:nvSpPr>
        <p:spPr>
          <a:xfrm>
            <a:off x="945503" y="1771305"/>
            <a:ext cx="6071118" cy="37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Manja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veća</a:t>
            </a:r>
            <a:r>
              <a:rPr dirty="0"/>
              <a:t> </a:t>
            </a:r>
            <a:r>
              <a:rPr dirty="0" err="1"/>
              <a:t>plaća</a:t>
            </a:r>
            <a:r>
              <a:rPr dirty="0"/>
              <a:t> </a:t>
            </a:r>
            <a:r>
              <a:rPr dirty="0" err="1"/>
              <a:t>zbog</a:t>
            </a:r>
            <a:r>
              <a:rPr dirty="0"/>
              <a:t> </a:t>
            </a:r>
            <a:r>
              <a:rPr dirty="0" err="1"/>
              <a:t>rodno</a:t>
            </a:r>
            <a:r>
              <a:rPr dirty="0"/>
              <a:t> </a:t>
            </a:r>
            <a:r>
              <a:rPr dirty="0" err="1"/>
              <a:t>uvjetovanih</a:t>
            </a:r>
            <a:r>
              <a:rPr dirty="0"/>
              <a:t> </a:t>
            </a:r>
            <a:r>
              <a:rPr dirty="0" err="1"/>
              <a:t>razlika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Mogući</a:t>
            </a:r>
            <a:r>
              <a:rPr dirty="0"/>
              <a:t> </a:t>
            </a:r>
            <a:r>
              <a:rPr dirty="0" err="1"/>
              <a:t>nepovoljni</a:t>
            </a:r>
            <a:r>
              <a:rPr dirty="0"/>
              <a:t> </a:t>
            </a:r>
            <a:r>
              <a:rPr dirty="0" err="1"/>
              <a:t>položaj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koji </a:t>
            </a:r>
            <a:r>
              <a:rPr dirty="0" err="1"/>
              <a:t>svoje</a:t>
            </a:r>
            <a:r>
              <a:rPr dirty="0"/>
              <a:t> </a:t>
            </a:r>
            <a:r>
              <a:rPr dirty="0" err="1"/>
              <a:t>radno</a:t>
            </a:r>
            <a:r>
              <a:rPr dirty="0"/>
              <a:t> </a:t>
            </a:r>
            <a:r>
              <a:rPr dirty="0" err="1"/>
              <a:t>vrijeme</a:t>
            </a:r>
            <a:r>
              <a:rPr dirty="0"/>
              <a:t> </a:t>
            </a:r>
            <a:r>
              <a:rPr dirty="0" err="1"/>
              <a:t>prilagođavaju</a:t>
            </a:r>
            <a:r>
              <a:rPr dirty="0"/>
              <a:t> </a:t>
            </a:r>
            <a:r>
              <a:rPr dirty="0" err="1"/>
              <a:t>obiteljskim</a:t>
            </a:r>
            <a:r>
              <a:rPr dirty="0"/>
              <a:t> </a:t>
            </a:r>
            <a:r>
              <a:rPr dirty="0" err="1"/>
              <a:t>obvezama</a:t>
            </a:r>
            <a:r>
              <a:rPr dirty="0"/>
              <a:t>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Muškarci</a:t>
            </a:r>
            <a:r>
              <a:rPr dirty="0"/>
              <a:t> koji </a:t>
            </a:r>
            <a:r>
              <a:rPr dirty="0" err="1"/>
              <a:t>trpe</a:t>
            </a:r>
            <a:r>
              <a:rPr dirty="0"/>
              <a:t> </a:t>
            </a:r>
            <a:r>
              <a:rPr dirty="0" err="1"/>
              <a:t>uznemiravanje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radnom</a:t>
            </a:r>
            <a:r>
              <a:rPr dirty="0"/>
              <a:t> </a:t>
            </a:r>
            <a:r>
              <a:rPr dirty="0" err="1"/>
              <a:t>mjestu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2" name="Google Shape;152;gbdc0874f8b_0_58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RADNO MJESTO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53" name="Google Shape;153;gbdc0874f8b_0_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bdc0874f8b_0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6B04B-2C58-4803-BEA1-D3E7D7C9B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409" y="2510074"/>
            <a:ext cx="3111141" cy="2258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dc0874f8b_0_65"/>
          <p:cNvSpPr txBox="1">
            <a:spLocks noGrp="1"/>
          </p:cNvSpPr>
          <p:nvPr>
            <p:ph type="subTitle" idx="1"/>
          </p:nvPr>
        </p:nvSpPr>
        <p:spPr>
          <a:xfrm>
            <a:off x="600269" y="1731573"/>
            <a:ext cx="4970107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Percepcije</a:t>
            </a:r>
            <a:r>
              <a:rPr dirty="0"/>
              <a:t> o </a:t>
            </a:r>
            <a:r>
              <a:rPr dirty="0" err="1"/>
              <a:t>porodiljnom</a:t>
            </a:r>
            <a:r>
              <a:rPr dirty="0"/>
              <a:t> </a:t>
            </a:r>
            <a:r>
              <a:rPr dirty="0" err="1"/>
              <a:t>dopustu</a:t>
            </a:r>
            <a:r>
              <a:rPr dirty="0"/>
              <a:t> za </a:t>
            </a:r>
            <a:r>
              <a:rPr dirty="0" err="1"/>
              <a:t>očeve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Podjela</a:t>
            </a:r>
            <a:r>
              <a:rPr dirty="0"/>
              <a:t> </a:t>
            </a:r>
            <a:r>
              <a:rPr dirty="0" err="1"/>
              <a:t>kućanskih</a:t>
            </a:r>
            <a:r>
              <a:rPr dirty="0"/>
              <a:t> </a:t>
            </a:r>
            <a:r>
              <a:rPr dirty="0" err="1"/>
              <a:t>poslova</a:t>
            </a:r>
            <a:r>
              <a:rPr dirty="0"/>
              <a:t> u </a:t>
            </a:r>
            <a:r>
              <a:rPr dirty="0" err="1"/>
              <a:t>obiteljima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Odgovornost</a:t>
            </a:r>
            <a:r>
              <a:rPr dirty="0"/>
              <a:t> </a:t>
            </a:r>
            <a:r>
              <a:rPr dirty="0" err="1"/>
              <a:t>muškarca</a:t>
            </a:r>
            <a:r>
              <a:rPr dirty="0"/>
              <a:t> da brine o </a:t>
            </a:r>
            <a:r>
              <a:rPr dirty="0" err="1"/>
              <a:t>ekonomiji</a:t>
            </a:r>
            <a:r>
              <a:rPr dirty="0"/>
              <a:t> </a:t>
            </a:r>
            <a:r>
              <a:rPr dirty="0" err="1"/>
              <a:t>obitelji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gbdc0874f8b_0_65"/>
          <p:cNvSpPr txBox="1">
            <a:spLocks noGrp="1"/>
          </p:cNvSpPr>
          <p:nvPr>
            <p:ph type="ctrTitle"/>
          </p:nvPr>
        </p:nvSpPr>
        <p:spPr>
          <a:xfrm>
            <a:off x="1400583" y="163400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BRIGA ZA OBITELJ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1" name="Google Shape;161;gbdc0874f8b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bdc0874f8b_0_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A6AF6-20D5-474F-8EAC-FD617DF0D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103" y="2071396"/>
            <a:ext cx="4911012" cy="24555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dc0874f8b_0_72"/>
          <p:cNvSpPr txBox="1">
            <a:spLocks noGrp="1"/>
          </p:cNvSpPr>
          <p:nvPr>
            <p:ph type="subTitle" idx="1"/>
          </p:nvPr>
        </p:nvSpPr>
        <p:spPr>
          <a:xfrm>
            <a:off x="478971" y="1677859"/>
            <a:ext cx="4438261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Percepcije</a:t>
            </a:r>
            <a:r>
              <a:rPr dirty="0"/>
              <a:t> o </a:t>
            </a:r>
            <a:r>
              <a:rPr dirty="0" err="1"/>
              <a:t>nasilju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</a:t>
            </a:r>
            <a:r>
              <a:rPr dirty="0" err="1"/>
              <a:t>muškarcima</a:t>
            </a:r>
            <a:r>
              <a:rPr dirty="0"/>
              <a:t> za </a:t>
            </a:r>
            <a:r>
              <a:rPr dirty="0" err="1"/>
              <a:t>razliku</a:t>
            </a:r>
            <a:r>
              <a:rPr dirty="0"/>
              <a:t> od </a:t>
            </a:r>
            <a:r>
              <a:rPr dirty="0" err="1"/>
              <a:t>nasilja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</a:t>
            </a:r>
            <a:r>
              <a:rPr dirty="0" err="1"/>
              <a:t>ženama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Broj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koji </a:t>
            </a:r>
            <a:r>
              <a:rPr dirty="0" err="1"/>
              <a:t>prijavljuju</a:t>
            </a:r>
            <a:r>
              <a:rPr dirty="0"/>
              <a:t> </a:t>
            </a:r>
            <a:r>
              <a:rPr dirty="0" err="1"/>
              <a:t>uznemiravanje</a:t>
            </a:r>
            <a:r>
              <a:rPr dirty="0"/>
              <a:t>  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Povezanost</a:t>
            </a:r>
            <a:r>
              <a:rPr dirty="0"/>
              <a:t> </a:t>
            </a:r>
            <a:r>
              <a:rPr dirty="0" err="1"/>
              <a:t>rodne</a:t>
            </a:r>
            <a:r>
              <a:rPr dirty="0"/>
              <a:t> </a:t>
            </a:r>
            <a:r>
              <a:rPr dirty="0" err="1"/>
              <a:t>ravnopravnosti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obiteljskog</a:t>
            </a:r>
            <a:r>
              <a:rPr dirty="0"/>
              <a:t> </a:t>
            </a:r>
            <a:r>
              <a:rPr dirty="0" err="1"/>
              <a:t>nasilja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gbdc0874f8b_0_72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NASILJE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9" name="Google Shape;169;gbdc0874f8b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bdc0874f8b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598D7A-388F-423D-AA5A-C41AFBDCD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371" y="1555646"/>
            <a:ext cx="3552172" cy="39095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dc0874f8b_0_79"/>
          <p:cNvSpPr txBox="1">
            <a:spLocks noGrp="1"/>
          </p:cNvSpPr>
          <p:nvPr>
            <p:ph type="subTitle" idx="1"/>
          </p:nvPr>
        </p:nvSpPr>
        <p:spPr>
          <a:xfrm>
            <a:off x="516293" y="2294444"/>
            <a:ext cx="5016759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Drugačija</a:t>
            </a:r>
            <a:r>
              <a:rPr dirty="0"/>
              <a:t> </a:t>
            </a:r>
            <a:r>
              <a:rPr dirty="0" err="1"/>
              <a:t>očekivanja</a:t>
            </a:r>
            <a:r>
              <a:rPr dirty="0"/>
              <a:t> za </a:t>
            </a:r>
            <a:r>
              <a:rPr dirty="0" err="1"/>
              <a:t>sinove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Različit</a:t>
            </a:r>
            <a:r>
              <a:rPr dirty="0"/>
              <a:t> </a:t>
            </a:r>
            <a:r>
              <a:rPr dirty="0" err="1"/>
              <a:t>odgoj</a:t>
            </a:r>
            <a:r>
              <a:rPr dirty="0"/>
              <a:t> </a:t>
            </a:r>
            <a:r>
              <a:rPr dirty="0" err="1"/>
              <a:t>sinova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Primjereno</a:t>
            </a:r>
            <a:r>
              <a:rPr dirty="0"/>
              <a:t> </a:t>
            </a:r>
            <a:r>
              <a:rPr dirty="0" err="1"/>
              <a:t>ponašanje</a:t>
            </a:r>
            <a:r>
              <a:rPr dirty="0"/>
              <a:t> </a:t>
            </a:r>
            <a:r>
              <a:rPr dirty="0" err="1"/>
              <a:t>sinova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6" name="Google Shape;176;gbdc0874f8b_0_79"/>
          <p:cNvSpPr txBox="1">
            <a:spLocks noGrp="1"/>
          </p:cNvSpPr>
          <p:nvPr>
            <p:ph type="ctrTitle"/>
          </p:nvPr>
        </p:nvSpPr>
        <p:spPr>
          <a:xfrm>
            <a:off x="1419244" y="221768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PONAŠANJE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77" name="Google Shape;177;gbdc0874f8b_0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bdc0874f8b_0_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461C15-BDED-4288-BD84-03258DB11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326" y="1981977"/>
            <a:ext cx="5788090" cy="28940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dc0874f8b_0_86"/>
          <p:cNvSpPr txBox="1">
            <a:spLocks noGrp="1"/>
          </p:cNvSpPr>
          <p:nvPr>
            <p:ph type="subTitle" idx="1"/>
          </p:nvPr>
        </p:nvSpPr>
        <p:spPr>
          <a:xfrm>
            <a:off x="689947" y="1995620"/>
            <a:ext cx="5608892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Spolno</a:t>
            </a:r>
            <a:r>
              <a:rPr dirty="0"/>
              <a:t> </a:t>
            </a:r>
            <a:r>
              <a:rPr dirty="0" err="1"/>
              <a:t>uvjetovane</a:t>
            </a:r>
            <a:r>
              <a:rPr dirty="0"/>
              <a:t> </a:t>
            </a:r>
            <a:r>
              <a:rPr dirty="0" err="1"/>
              <a:t>razlike</a:t>
            </a:r>
            <a:r>
              <a:rPr dirty="0"/>
              <a:t> u </a:t>
            </a:r>
            <a:r>
              <a:rPr dirty="0" err="1"/>
              <a:t>kvaliteti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količini</a:t>
            </a:r>
            <a:r>
              <a:rPr dirty="0"/>
              <a:t> </a:t>
            </a:r>
            <a:r>
              <a:rPr dirty="0" err="1"/>
              <a:t>slobodnog</a:t>
            </a:r>
            <a:r>
              <a:rPr dirty="0"/>
              <a:t> </a:t>
            </a:r>
            <a:r>
              <a:rPr dirty="0" err="1"/>
              <a:t>vremena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Obilježavanje</a:t>
            </a:r>
            <a:r>
              <a:rPr dirty="0"/>
              <a:t> </a:t>
            </a:r>
            <a:r>
              <a:rPr dirty="0" err="1"/>
              <a:t>Međunarodnog</a:t>
            </a:r>
            <a:r>
              <a:rPr dirty="0"/>
              <a:t> dana </a:t>
            </a:r>
            <a:r>
              <a:rPr dirty="0" err="1"/>
              <a:t>žena</a:t>
            </a:r>
            <a:r>
              <a:rPr dirty="0"/>
              <a:t> u </a:t>
            </a:r>
            <a:r>
              <a:rPr dirty="0" err="1"/>
              <a:t>odnosu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obilježavanje</a:t>
            </a:r>
            <a:r>
              <a:rPr dirty="0"/>
              <a:t> </a:t>
            </a:r>
            <a:r>
              <a:rPr dirty="0" err="1"/>
              <a:t>Međunarodnog</a:t>
            </a:r>
            <a:r>
              <a:rPr dirty="0"/>
              <a:t> dana </a:t>
            </a:r>
            <a:r>
              <a:rPr dirty="0" err="1"/>
              <a:t>muškaraca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Spolno</a:t>
            </a:r>
            <a:r>
              <a:rPr dirty="0"/>
              <a:t> </a:t>
            </a:r>
            <a:r>
              <a:rPr dirty="0" err="1"/>
              <a:t>uvjetovane</a:t>
            </a:r>
            <a:r>
              <a:rPr dirty="0"/>
              <a:t> </a:t>
            </a:r>
            <a:r>
              <a:rPr dirty="0" err="1"/>
              <a:t>razlike</a:t>
            </a:r>
            <a:r>
              <a:rPr dirty="0"/>
              <a:t> u </a:t>
            </a:r>
            <a:r>
              <a:rPr dirty="0" err="1"/>
              <a:t>podjeli</a:t>
            </a:r>
            <a:r>
              <a:rPr dirty="0"/>
              <a:t> </a:t>
            </a:r>
            <a:r>
              <a:rPr dirty="0" err="1"/>
              <a:t>posla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obitelji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4" name="Google Shape;184;gbdc0874f8b_0_86"/>
          <p:cNvSpPr txBox="1">
            <a:spLocks noGrp="1"/>
          </p:cNvSpPr>
          <p:nvPr>
            <p:ph type="ctrTitle"/>
          </p:nvPr>
        </p:nvSpPr>
        <p:spPr>
          <a:xfrm>
            <a:off x="1400550" y="697820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SLOBODNO VRIJEME I AKTIVNOSTI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85" name="Google Shape;185;gbdc0874f8b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bdc0874f8b_0_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825B2-9932-4552-845F-C4711D59F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572" y="2389903"/>
            <a:ext cx="3603428" cy="26124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dc0874f8b_0_93"/>
          <p:cNvSpPr txBox="1">
            <a:spLocks noGrp="1"/>
          </p:cNvSpPr>
          <p:nvPr>
            <p:ph type="subTitle" idx="1"/>
          </p:nvPr>
        </p:nvSpPr>
        <p:spPr>
          <a:xfrm>
            <a:off x="1169437" y="1596450"/>
            <a:ext cx="45720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Stereotipni</a:t>
            </a:r>
            <a:r>
              <a:rPr dirty="0"/>
              <a:t> </a:t>
            </a:r>
            <a:r>
              <a:rPr dirty="0" err="1"/>
              <a:t>prikazi</a:t>
            </a:r>
            <a:r>
              <a:rPr dirty="0"/>
              <a:t> </a:t>
            </a:r>
            <a:r>
              <a:rPr dirty="0" err="1"/>
              <a:t>muškaraca</a:t>
            </a:r>
            <a:r>
              <a:rPr dirty="0"/>
              <a:t> u </a:t>
            </a:r>
            <a:r>
              <a:rPr dirty="0" err="1"/>
              <a:t>medijima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Nerealna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ambiciozna</a:t>
            </a:r>
            <a:r>
              <a:rPr dirty="0"/>
              <a:t> </a:t>
            </a:r>
            <a:r>
              <a:rPr dirty="0" err="1"/>
              <a:t>prikazivanja</a:t>
            </a:r>
            <a:r>
              <a:rPr dirty="0"/>
              <a:t> </a:t>
            </a:r>
            <a:r>
              <a:rPr dirty="0" err="1"/>
              <a:t>muškosti</a:t>
            </a:r>
            <a:r>
              <a:rPr dirty="0"/>
              <a:t> u </a:t>
            </a:r>
            <a:r>
              <a:rPr dirty="0" err="1"/>
              <a:t>medijima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Uloga</a:t>
            </a:r>
            <a:r>
              <a:rPr dirty="0"/>
              <a:t> </a:t>
            </a:r>
            <a:r>
              <a:rPr dirty="0" err="1"/>
              <a:t>medija</a:t>
            </a:r>
            <a:r>
              <a:rPr dirty="0"/>
              <a:t> u </a:t>
            </a:r>
            <a:r>
              <a:rPr dirty="0" err="1"/>
              <a:t>postizanju</a:t>
            </a:r>
            <a:r>
              <a:rPr dirty="0"/>
              <a:t> </a:t>
            </a:r>
            <a:r>
              <a:rPr dirty="0" err="1"/>
              <a:t>ravnopravnosti</a:t>
            </a:r>
            <a:r>
              <a:rPr dirty="0"/>
              <a:t> </a:t>
            </a:r>
            <a:r>
              <a:rPr dirty="0" err="1"/>
              <a:t>spolova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2" name="Google Shape;192;gbdc0874f8b_0_93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MEDIJI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3" name="Google Shape;193;gbdc0874f8b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bdc0874f8b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9F06AB-F0DC-4279-B193-B3BDF2CF5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09" y="1882847"/>
            <a:ext cx="4661791" cy="3120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dc0874f8b_0_100"/>
          <p:cNvSpPr txBox="1">
            <a:spLocks noGrp="1"/>
          </p:cNvSpPr>
          <p:nvPr>
            <p:ph type="subTitle" idx="1"/>
          </p:nvPr>
        </p:nvSpPr>
        <p:spPr>
          <a:xfrm>
            <a:off x="7877838" y="1372223"/>
            <a:ext cx="31347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Sjećate</a:t>
            </a:r>
            <a:r>
              <a:rPr dirty="0"/>
              <a:t> se TV </a:t>
            </a:r>
            <a:r>
              <a:rPr dirty="0" err="1"/>
              <a:t>serije</a:t>
            </a:r>
            <a:r>
              <a:rPr dirty="0"/>
              <a:t> "</a:t>
            </a:r>
            <a:r>
              <a:rPr dirty="0" err="1"/>
              <a:t>Prijatelji</a:t>
            </a:r>
            <a:r>
              <a:rPr dirty="0"/>
              <a:t>"?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01" name="Google Shape;201;gbdc0874f8b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bdc0874f8b_0_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bdc0874f8b_0_100"/>
          <p:cNvPicPr preferRelativeResize="0"/>
          <p:nvPr/>
        </p:nvPicPr>
        <p:blipFill rotWithShape="1">
          <a:blip r:embed="rId5">
            <a:alphaModFix/>
          </a:blip>
          <a:srcRect t="-6920" b="6920"/>
          <a:stretch/>
        </p:blipFill>
        <p:spPr>
          <a:xfrm>
            <a:off x="1308749" y="1372223"/>
            <a:ext cx="6232551" cy="35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bdc0874f8b_0_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66925" y="3429000"/>
            <a:ext cx="1156526" cy="11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dc0874f8b_0_109"/>
          <p:cNvSpPr txBox="1">
            <a:spLocks noGrp="1"/>
          </p:cNvSpPr>
          <p:nvPr>
            <p:ph type="subTitle" idx="1"/>
          </p:nvPr>
        </p:nvSpPr>
        <p:spPr>
          <a:xfrm>
            <a:off x="7343050" y="1677875"/>
            <a:ext cx="39486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Ross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njegova</a:t>
            </a:r>
            <a:r>
              <a:rPr dirty="0"/>
              <a:t> </a:t>
            </a:r>
            <a:r>
              <a:rPr dirty="0" err="1"/>
              <a:t>bivša</a:t>
            </a:r>
            <a:r>
              <a:rPr dirty="0"/>
              <a:t> </a:t>
            </a:r>
            <a:r>
              <a:rPr dirty="0" err="1"/>
              <a:t>supruga</a:t>
            </a:r>
            <a:r>
              <a:rPr dirty="0"/>
              <a:t> Carol </a:t>
            </a:r>
            <a:r>
              <a:rPr dirty="0" err="1"/>
              <a:t>imaju</a:t>
            </a:r>
            <a:r>
              <a:rPr dirty="0"/>
              <a:t> </a:t>
            </a:r>
            <a:r>
              <a:rPr dirty="0" err="1"/>
              <a:t>sina</a:t>
            </a:r>
            <a:r>
              <a:rPr dirty="0"/>
              <a:t> Bena. </a:t>
            </a:r>
            <a:r>
              <a:rPr dirty="0" err="1"/>
              <a:t>Njegova</a:t>
            </a:r>
            <a:r>
              <a:rPr dirty="0"/>
              <a:t> </a:t>
            </a:r>
            <a:r>
              <a:rPr dirty="0" err="1"/>
              <a:t>bivša</a:t>
            </a:r>
            <a:r>
              <a:rPr dirty="0"/>
              <a:t> </a:t>
            </a:r>
            <a:r>
              <a:rPr dirty="0" err="1"/>
              <a:t>supruga</a:t>
            </a:r>
            <a:r>
              <a:rPr dirty="0"/>
              <a:t> </a:t>
            </a:r>
            <a:r>
              <a:rPr dirty="0" err="1"/>
              <a:t>ima</a:t>
            </a:r>
            <a:r>
              <a:rPr dirty="0"/>
              <a:t> </a:t>
            </a:r>
            <a:r>
              <a:rPr dirty="0" err="1"/>
              <a:t>novu</a:t>
            </a:r>
            <a:r>
              <a:rPr dirty="0"/>
              <a:t> </a:t>
            </a:r>
            <a:r>
              <a:rPr dirty="0" err="1"/>
              <a:t>partnericu</a:t>
            </a:r>
            <a:r>
              <a:rPr dirty="0"/>
              <a:t> Susan.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Dijele</a:t>
            </a:r>
            <a:r>
              <a:rPr dirty="0"/>
              <a:t> </a:t>
            </a:r>
            <a:r>
              <a:rPr dirty="0" err="1"/>
              <a:t>skrbništvo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</a:t>
            </a:r>
            <a:r>
              <a:rPr dirty="0" err="1"/>
              <a:t>Benom</a:t>
            </a:r>
            <a:r>
              <a:rPr dirty="0"/>
              <a:t>.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U </a:t>
            </a:r>
            <a:r>
              <a:rPr dirty="0" err="1"/>
              <a:t>ovom</a:t>
            </a:r>
            <a:r>
              <a:rPr dirty="0"/>
              <a:t> </a:t>
            </a:r>
            <a:r>
              <a:rPr dirty="0" err="1"/>
              <a:t>kratkom</a:t>
            </a:r>
            <a:r>
              <a:rPr dirty="0"/>
              <a:t> </a:t>
            </a:r>
            <a:r>
              <a:rPr dirty="0" err="1"/>
              <a:t>isječku</a:t>
            </a:r>
            <a:r>
              <a:rPr dirty="0"/>
              <a:t> </a:t>
            </a:r>
            <a:r>
              <a:rPr dirty="0" err="1"/>
              <a:t>vidimo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Carol </a:t>
            </a:r>
            <a:r>
              <a:rPr dirty="0" err="1"/>
              <a:t>i</a:t>
            </a:r>
            <a:r>
              <a:rPr dirty="0"/>
              <a:t> Susan </a:t>
            </a:r>
            <a:r>
              <a:rPr dirty="0" err="1"/>
              <a:t>dolaze</a:t>
            </a:r>
            <a:r>
              <a:rPr dirty="0"/>
              <a:t> </a:t>
            </a:r>
            <a:r>
              <a:rPr dirty="0" err="1"/>
              <a:t>kako</a:t>
            </a:r>
            <a:r>
              <a:rPr dirty="0"/>
              <a:t> bi </a:t>
            </a:r>
            <a:r>
              <a:rPr dirty="0" err="1"/>
              <a:t>odvele</a:t>
            </a:r>
            <a:r>
              <a:rPr dirty="0"/>
              <a:t> Bena </a:t>
            </a:r>
            <a:r>
              <a:rPr lang="hr-HR" dirty="0"/>
              <a:t>kod </a:t>
            </a:r>
            <a:r>
              <a:rPr dirty="0"/>
              <a:t>Ross</a:t>
            </a:r>
            <a:r>
              <a:rPr lang="hr-HR" dirty="0"/>
              <a:t>a</a:t>
            </a:r>
            <a:r>
              <a:rPr dirty="0"/>
              <a:t>.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u="sng" dirty="0">
                <a:solidFill>
                  <a:schemeClr val="hlink"/>
                </a:solidFill>
                <a:hlinkClick r:id="rId3"/>
              </a:rPr>
              <a:t>https://www.youtube.com/watch?v=yZ0fb15LcE0&amp;feature=emb_logo</a:t>
            </a:r>
            <a:r>
              <a:rPr dirty="0"/>
              <a:t> 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0" name="Google Shape;210;gbdc0874f8b_0_109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RODNI STEREOTIPI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11" name="Google Shape;211;gbdc0874f8b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bdc0874f8b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bdc0874f8b_0_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8100" y="1573763"/>
            <a:ext cx="5164426" cy="38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dc0874f8b_0_124"/>
          <p:cNvSpPr txBox="1">
            <a:spLocks noGrp="1"/>
          </p:cNvSpPr>
          <p:nvPr>
            <p:ph type="subTitle" idx="1"/>
          </p:nvPr>
        </p:nvSpPr>
        <p:spPr>
          <a:xfrm>
            <a:off x="7343050" y="1677875"/>
            <a:ext cx="39486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Zašto</a:t>
            </a:r>
            <a:r>
              <a:rPr dirty="0"/>
              <a:t> je Ross </a:t>
            </a:r>
            <a:r>
              <a:rPr dirty="0" err="1"/>
              <a:t>toliko</a:t>
            </a:r>
            <a:r>
              <a:rPr dirty="0"/>
              <a:t> </a:t>
            </a:r>
            <a:r>
              <a:rPr dirty="0" err="1"/>
              <a:t>uzrujan</a:t>
            </a:r>
            <a:r>
              <a:rPr dirty="0"/>
              <a:t> </a:t>
            </a:r>
            <a:r>
              <a:rPr dirty="0" err="1"/>
              <a:t>što</a:t>
            </a:r>
            <a:r>
              <a:rPr dirty="0"/>
              <a:t> se Ben </a:t>
            </a:r>
            <a:r>
              <a:rPr dirty="0" err="1"/>
              <a:t>igra</a:t>
            </a:r>
            <a:r>
              <a:rPr dirty="0"/>
              <a:t> s </a:t>
            </a:r>
            <a:r>
              <a:rPr lang="hr-HR" dirty="0" err="1"/>
              <a:t>barbikom</a:t>
            </a:r>
            <a:r>
              <a:rPr dirty="0"/>
              <a:t>?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Zašto</a:t>
            </a:r>
            <a:r>
              <a:rPr dirty="0"/>
              <a:t> Ben </a:t>
            </a:r>
            <a:r>
              <a:rPr dirty="0" err="1"/>
              <a:t>ima</a:t>
            </a:r>
            <a:r>
              <a:rPr dirty="0"/>
              <a:t> </a:t>
            </a:r>
            <a:r>
              <a:rPr lang="hr-HR" dirty="0" err="1"/>
              <a:t>barbiku</a:t>
            </a:r>
            <a:r>
              <a:rPr dirty="0"/>
              <a:t>?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Kako se Ross ponaša u toj situaciji</a:t>
            </a:r>
            <a:r>
              <a:rPr dirty="0"/>
              <a:t>?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Koju</a:t>
            </a:r>
            <a:r>
              <a:rPr dirty="0"/>
              <a:t> </a:t>
            </a:r>
            <a:r>
              <a:rPr dirty="0" err="1"/>
              <a:t>vrstu</a:t>
            </a:r>
            <a:r>
              <a:rPr dirty="0"/>
              <a:t> </a:t>
            </a:r>
            <a:r>
              <a:rPr dirty="0" err="1"/>
              <a:t>rodnog</a:t>
            </a:r>
            <a:r>
              <a:rPr dirty="0"/>
              <a:t> </a:t>
            </a:r>
            <a:r>
              <a:rPr dirty="0" err="1"/>
              <a:t>stereotipa</a:t>
            </a:r>
            <a:r>
              <a:rPr dirty="0"/>
              <a:t> </a:t>
            </a:r>
            <a:r>
              <a:rPr dirty="0" err="1"/>
              <a:t>možete</a:t>
            </a:r>
            <a:r>
              <a:rPr dirty="0"/>
              <a:t> </a:t>
            </a:r>
            <a:r>
              <a:rPr dirty="0" err="1"/>
              <a:t>prepoznati</a:t>
            </a:r>
            <a:r>
              <a:rPr dirty="0"/>
              <a:t>? </a:t>
            </a: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9" name="Google Shape;219;gbdc0874f8b_0_124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RODNI STEREOTIPI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0" name="Google Shape;220;gbdc0874f8b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bdc0874f8b_0_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bdc0874f8b_0_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400" y="1677863"/>
            <a:ext cx="5164426" cy="387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182428" y="1128167"/>
            <a:ext cx="9144000" cy="84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Cilj je projekta razviti </a:t>
            </a:r>
            <a:r>
              <a:rPr lang="hr-HR" dirty="0" err="1">
                <a:latin typeface="Avenir"/>
                <a:ea typeface="Avenir"/>
                <a:cs typeface="Avenir"/>
                <a:sym typeface="Avenir"/>
              </a:rPr>
              <a:t>inovative</a:t>
            </a: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 rezultate u području obrazovanja odraslih u području jednakih mogućnosti i rodnih pitanja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>
                <a:latin typeface="Avenir"/>
                <a:ea typeface="Avenir"/>
                <a:cs typeface="Avenir"/>
                <a:sym typeface="Avenir"/>
              </a:defRPr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ctrTitle"/>
          </p:nvPr>
        </p:nvSpPr>
        <p:spPr>
          <a:xfrm>
            <a:off x="740228" y="218451"/>
            <a:ext cx="9586200" cy="90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CILJ PROJEKTA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1;p5">
            <a:extLst>
              <a:ext uri="{FF2B5EF4-FFF2-40B4-BE49-F238E27FC236}">
                <a16:creationId xmlns:a16="http://schemas.microsoft.com/office/drawing/2014/main" id="{633D352E-6C81-4AC4-AFC3-34D6F5DF61BA}"/>
              </a:ext>
            </a:extLst>
          </p:cNvPr>
          <p:cNvSpPr txBox="1">
            <a:spLocks/>
          </p:cNvSpPr>
          <p:nvPr/>
        </p:nvSpPr>
        <p:spPr>
          <a:xfrm>
            <a:off x="842865" y="1969292"/>
            <a:ext cx="9586200" cy="90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sz="5200" dirty="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rPr>
              <a:t>INTELEKTUALNI REZULTATI</a:t>
            </a:r>
          </a:p>
        </p:txBody>
      </p:sp>
      <p:sp>
        <p:nvSpPr>
          <p:cNvPr id="8" name="Google Shape;110;p5">
            <a:extLst>
              <a:ext uri="{FF2B5EF4-FFF2-40B4-BE49-F238E27FC236}">
                <a16:creationId xmlns:a16="http://schemas.microsoft.com/office/drawing/2014/main" id="{03D6754F-A54F-46D5-9B7F-D7092EBAB92D}"/>
              </a:ext>
            </a:extLst>
          </p:cNvPr>
          <p:cNvSpPr txBox="1">
            <a:spLocks/>
          </p:cNvSpPr>
          <p:nvPr/>
        </p:nvSpPr>
        <p:spPr>
          <a:xfrm>
            <a:off x="1182428" y="3008437"/>
            <a:ext cx="9144000" cy="272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 algn="l">
              <a:spcBef>
                <a:spcPts val="0"/>
              </a:spcBef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Priručnik „Kako uključiti muškarce u rodna pitanja” – glavni je cilj osmisliti i opisati postupke kojima ćemo postići sudjelovanje muškaraca u temama vezanim za rodna pitanja i jednake mogućnosti</a:t>
            </a:r>
          </a:p>
          <a:p>
            <a:pPr indent="-457200" algn="l">
              <a:spcBef>
                <a:spcPts val="0"/>
              </a:spcBef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Internetski tečaj „Kako uključiti muškarce u rodna pitanja” </a:t>
            </a:r>
          </a:p>
          <a:p>
            <a:pPr indent="-457200" algn="l">
              <a:spcBef>
                <a:spcPts val="0"/>
              </a:spcBef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Radionica za javnost, stručnjake koji se bave rodnim pitanjima, menadžerima ljudskih resursa, nastavnicima</a:t>
            </a:r>
          </a:p>
          <a:p>
            <a:pPr indent="-457200" algn="l">
              <a:spcBef>
                <a:spcPts val="0"/>
              </a:spcBef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0" indent="0" algn="l">
              <a:spcBef>
                <a:spcPts val="0"/>
              </a:spcBef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dc0874f8b_0_152"/>
          <p:cNvSpPr txBox="1">
            <a:spLocks noGrp="1"/>
          </p:cNvSpPr>
          <p:nvPr>
            <p:ph type="ctrTitle"/>
          </p:nvPr>
        </p:nvSpPr>
        <p:spPr>
          <a:xfrm>
            <a:off x="828675" y="326350"/>
            <a:ext cx="9828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Kako</a:t>
            </a:r>
            <a:r>
              <a:rPr dirty="0"/>
              <a:t> se </a:t>
            </a:r>
            <a:r>
              <a:rPr dirty="0" err="1"/>
              <a:t>ponašaju</a:t>
            </a:r>
            <a:r>
              <a:rPr dirty="0"/>
              <a:t> </a:t>
            </a:r>
            <a:r>
              <a:rPr dirty="0" err="1"/>
              <a:t>muškarci</a:t>
            </a:r>
            <a:r>
              <a:rPr dirty="0"/>
              <a:t> / </a:t>
            </a:r>
            <a:r>
              <a:rPr dirty="0" err="1"/>
              <a:t>žene</a:t>
            </a:r>
            <a:r>
              <a:rPr dirty="0"/>
              <a:t>?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8" name="Google Shape;228;gbdc0874f8b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bdc0874f8b_0_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"/>
          <p:cNvSpPr txBox="1"/>
          <p:nvPr/>
        </p:nvSpPr>
        <p:spPr>
          <a:xfrm>
            <a:off x="1639975" y="3283895"/>
            <a:ext cx="45073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HVALA</a:t>
            </a:r>
            <a:r>
              <a:rPr lang="hr-HR" dirty="0"/>
              <a:t> NA PAŽNJI</a:t>
            </a:r>
            <a:r>
              <a:rPr dirty="0"/>
              <a:t>!</a:t>
            </a:r>
          </a:p>
        </p:txBody>
      </p:sp>
      <p:pic>
        <p:nvPicPr>
          <p:cNvPr id="235" name="Google Shape;2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6861" y="83975"/>
            <a:ext cx="1942739" cy="4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0977" y="151809"/>
            <a:ext cx="1651064" cy="1727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9812" y="5789008"/>
            <a:ext cx="5682540" cy="91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809"/>
            <a:ext cx="2509935" cy="234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6C6CA7-2228-41EE-A866-1BC1D112E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0337" y="1178123"/>
            <a:ext cx="3060686" cy="4080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2106159" y="1498515"/>
            <a:ext cx="7551025" cy="352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KLUB PERSONALISTAU MORAVY A SLEZSKA (KPMS) - Češka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CEIPES – Italija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+mj-lt"/>
              <a:buAutoNum type="arabicPeriod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DANTE - Hrvatska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endParaRPr lang="hr-HR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>
                <a:latin typeface="Avenir"/>
                <a:ea typeface="Avenir"/>
                <a:cs typeface="Avenir"/>
                <a:sym typeface="Avenir"/>
              </a:defRPr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ctrTitle"/>
          </p:nvPr>
        </p:nvSpPr>
        <p:spPr>
          <a:xfrm>
            <a:off x="740228" y="218451"/>
            <a:ext cx="9586200" cy="90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PARTNERI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31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879113" y="2046145"/>
            <a:ext cx="7551025" cy="352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Fokus na muškarce na EU razini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„Uključenost muškaraca u inicijative za ravnopravnost spolova u EU” (2021.)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„Uloga muškaraca u ravnopravnosti spolova – europske strategije i uvidi” (Europska komisija, 2013.)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Ciljevi: rušenje stereotipa, oslobađanje od </a:t>
            </a:r>
            <a:r>
              <a:rPr lang="hr-HR" dirty="0" err="1">
                <a:latin typeface="Avenir"/>
                <a:ea typeface="Avenir"/>
                <a:cs typeface="Avenir"/>
                <a:sym typeface="Avenir"/>
              </a:rPr>
              <a:t>zastarijelih</a:t>
            </a: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 normi, cjelovitiji pogled na rodna pitanja iz perspektive muškaraca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>
                <a:latin typeface="Avenir"/>
                <a:ea typeface="Avenir"/>
                <a:cs typeface="Avenir"/>
                <a:sym typeface="Avenir"/>
              </a:defRPr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ctrTitle"/>
          </p:nvPr>
        </p:nvSpPr>
        <p:spPr>
          <a:xfrm>
            <a:off x="861526" y="857877"/>
            <a:ext cx="9586200" cy="90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rPr>
              <a:t>Uključenost muškaraca u rodna pitanja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61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ctrTitle"/>
          </p:nvPr>
        </p:nvSpPr>
        <p:spPr>
          <a:xfrm>
            <a:off x="1120660" y="589332"/>
            <a:ext cx="9144000" cy="163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</a:defRPr>
            </a:pPr>
            <a:r>
              <a:rPr dirty="0"/>
              <a:t>UPOZNAJMO SE!</a:t>
            </a:r>
            <a:endParaRPr dirty="0"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</a:defRPr>
            </a:pPr>
            <a:r>
              <a:rPr dirty="0"/>
              <a:t> 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D757B1-25DC-403E-92FC-180EE1D82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548" y="1772816"/>
            <a:ext cx="4980223" cy="3312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136250" y="1788975"/>
            <a:ext cx="9919500" cy="2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definiranje</a:t>
            </a:r>
            <a:r>
              <a:rPr dirty="0"/>
              <a:t> </a:t>
            </a:r>
            <a:r>
              <a:rPr dirty="0" err="1"/>
              <a:t>ključnih</a:t>
            </a:r>
            <a:r>
              <a:rPr dirty="0"/>
              <a:t> </a:t>
            </a:r>
            <a:r>
              <a:rPr dirty="0" err="1"/>
              <a:t>riječi</a:t>
            </a:r>
            <a:r>
              <a:rPr dirty="0"/>
              <a:t>: </a:t>
            </a:r>
            <a:r>
              <a:rPr dirty="0" err="1"/>
              <a:t>ravnopravnost</a:t>
            </a:r>
            <a:r>
              <a:rPr lang="hr-HR" dirty="0"/>
              <a:t> spolova</a:t>
            </a:r>
            <a:r>
              <a:rPr dirty="0"/>
              <a:t>, </a:t>
            </a:r>
            <a:r>
              <a:rPr dirty="0" err="1"/>
              <a:t>rodno</a:t>
            </a:r>
            <a:r>
              <a:rPr dirty="0"/>
              <a:t> </a:t>
            </a:r>
            <a:r>
              <a:rPr lang="hr-HR" dirty="0"/>
              <a:t>osviještene</a:t>
            </a:r>
            <a:r>
              <a:rPr dirty="0"/>
              <a:t> </a:t>
            </a:r>
            <a:r>
              <a:rPr dirty="0" err="1"/>
              <a:t>politike</a:t>
            </a:r>
            <a:r>
              <a:rPr dirty="0"/>
              <a:t>, </a:t>
            </a:r>
            <a:r>
              <a:rPr dirty="0" err="1"/>
              <a:t>rodne</a:t>
            </a:r>
            <a:r>
              <a:rPr dirty="0"/>
              <a:t> </a:t>
            </a:r>
            <a:r>
              <a:rPr dirty="0" err="1"/>
              <a:t>uloge</a:t>
            </a:r>
            <a:r>
              <a:rPr dirty="0"/>
              <a:t>, </a:t>
            </a:r>
            <a:r>
              <a:rPr dirty="0" err="1"/>
              <a:t>rodni</a:t>
            </a:r>
            <a:r>
              <a:rPr dirty="0"/>
              <a:t> </a:t>
            </a:r>
            <a:r>
              <a:rPr dirty="0" err="1"/>
              <a:t>stereotipi</a:t>
            </a:r>
            <a:r>
              <a:rPr dirty="0"/>
              <a:t>, </a:t>
            </a:r>
            <a:r>
              <a:rPr dirty="0" err="1"/>
              <a:t>diskriminacija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spola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roda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P</a:t>
            </a:r>
            <a:r>
              <a:rPr dirty="0" err="1"/>
              <a:t>repoznavanje</a:t>
            </a:r>
            <a:r>
              <a:rPr lang="hr-HR" dirty="0"/>
              <a:t> (ne)</a:t>
            </a:r>
            <a:r>
              <a:rPr dirty="0" err="1"/>
              <a:t>ravnopravnosti</a:t>
            </a:r>
            <a:r>
              <a:rPr dirty="0"/>
              <a:t> </a:t>
            </a:r>
            <a:r>
              <a:rPr lang="hr-HR" dirty="0"/>
              <a:t>spolova </a:t>
            </a:r>
            <a:r>
              <a:rPr dirty="0"/>
              <a:t>u </a:t>
            </a:r>
            <a:r>
              <a:rPr dirty="0" err="1"/>
              <a:t>različitim</a:t>
            </a:r>
            <a:r>
              <a:rPr dirty="0"/>
              <a:t> </a:t>
            </a:r>
            <a:r>
              <a:rPr dirty="0" err="1"/>
              <a:t>područjima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Char char="●"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rodni</a:t>
            </a:r>
            <a:r>
              <a:rPr dirty="0"/>
              <a:t> </a:t>
            </a:r>
            <a:r>
              <a:rPr dirty="0" err="1"/>
              <a:t>stereotipi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ctrTitle"/>
          </p:nvPr>
        </p:nvSpPr>
        <p:spPr>
          <a:xfrm>
            <a:off x="1524000" y="751100"/>
            <a:ext cx="9144000" cy="1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highlight>
                <a:srgbClr val="C9DAF8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GLAVNE TEME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/>
          <p:nvPr/>
        </p:nvSpPr>
        <p:spPr>
          <a:xfrm>
            <a:off x="2757518" y="4570716"/>
            <a:ext cx="690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dirty="0" err="1"/>
              <a:t>Kakva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vaša</a:t>
            </a:r>
            <a:r>
              <a:rPr dirty="0"/>
              <a:t> </a:t>
            </a:r>
            <a:r>
              <a:rPr dirty="0" err="1"/>
              <a:t>očekivanja</a:t>
            </a:r>
            <a:r>
              <a:rPr dirty="0"/>
              <a:t> od </a:t>
            </a:r>
            <a:r>
              <a:rPr lang="hr-HR" dirty="0"/>
              <a:t>današnje</a:t>
            </a:r>
            <a:r>
              <a:rPr dirty="0"/>
              <a:t> </a:t>
            </a:r>
            <a:r>
              <a:rPr dirty="0" err="1"/>
              <a:t>radionice</a:t>
            </a:r>
            <a:r>
              <a:rPr dirty="0"/>
              <a:t>?</a:t>
            </a:r>
            <a:endParaRPr sz="2400" b="1"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994666" y="2311489"/>
            <a:ext cx="8595579" cy="2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Dopustite svim sudionicima da izraze mišljenje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Aktivno slušajte druge i uvažavajte njihovo mišljenje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Kritizirajte ideje, a ne pojedince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Više se fokusirajte na učenje nego na raspravljanje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Izbjegavajte okrivljivanje, nagađanje, pogrdne nazive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Suzdržite se od predrasuda i pretpostavki o ostalim sudionicima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ctrTitle"/>
          </p:nvPr>
        </p:nvSpPr>
        <p:spPr>
          <a:xfrm>
            <a:off x="1446245" y="1214346"/>
            <a:ext cx="9144000" cy="160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highlight>
                <a:srgbClr val="C9DAF8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rPr lang="hr-HR" dirty="0"/>
              <a:t>SMJERNICE ZA SUDJELOVANJE NA RADIONICI</a:t>
            </a: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1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46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c0874f8b_0_24"/>
          <p:cNvSpPr txBox="1">
            <a:spLocks noGrp="1"/>
          </p:cNvSpPr>
          <p:nvPr>
            <p:ph type="subTitle" idx="1"/>
          </p:nvPr>
        </p:nvSpPr>
        <p:spPr>
          <a:xfrm>
            <a:off x="1524000" y="2550620"/>
            <a:ext cx="9144000" cy="2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RAVNOPRAVNOST SPOLOVA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RODNO OSV</a:t>
            </a:r>
            <a:r>
              <a:rPr lang="hr-HR" dirty="0"/>
              <a:t>I</a:t>
            </a:r>
            <a:r>
              <a:rPr dirty="0"/>
              <a:t>JEŠTENA POLITIKA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RODNE ULOGE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RODNI STEREOTIPI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dirty="0"/>
              <a:t>DISKRIMINACIJA NA TEMELJU SPOLA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gbdc0874f8b_0_24"/>
          <p:cNvSpPr txBox="1">
            <a:spLocks noGrp="1"/>
          </p:cNvSpPr>
          <p:nvPr>
            <p:ph type="ctrTitle"/>
          </p:nvPr>
        </p:nvSpPr>
        <p:spPr>
          <a:xfrm>
            <a:off x="1524000" y="1122370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KLJUČNI POJMOVI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29" name="Google Shape;129;gbdc0874f8b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bdc0874f8b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dc0874f8b_0_31"/>
          <p:cNvSpPr txBox="1">
            <a:spLocks noGrp="1"/>
          </p:cNvSpPr>
          <p:nvPr>
            <p:ph type="subTitle" idx="1"/>
          </p:nvPr>
        </p:nvSpPr>
        <p:spPr>
          <a:xfrm>
            <a:off x="1524000" y="1731700"/>
            <a:ext cx="9390900" cy="3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b="1" dirty="0">
                <a:solidFill>
                  <a:schemeClr val="accent5"/>
                </a:solidFill>
              </a:rPr>
              <a:t>RAVNOPRAVNOST SPOLOVA</a:t>
            </a:r>
            <a:r>
              <a:rPr dirty="0"/>
              <a:t> -</a:t>
            </a:r>
            <a:r>
              <a:rPr lang="hr-HR" dirty="0"/>
              <a:t> </a:t>
            </a:r>
            <a:r>
              <a:rPr lang="hr-HR" dirty="0">
                <a:latin typeface="Avenir"/>
                <a:ea typeface="Avenir"/>
                <a:cs typeface="Avenir"/>
                <a:sym typeface="Avenir"/>
              </a:rPr>
              <a:t>žene i muškarci su jednako prisutni u svim područjima javnog i privatnog života, imaju jednak status, jednake mogućnosti za ostvarivanje svih prava, kao i jednaku korist od ostvarenih rezultata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b="1" dirty="0">
                <a:solidFill>
                  <a:schemeClr val="accent5"/>
                </a:solidFill>
              </a:rPr>
              <a:t>RODNO OSVIJEŠTENA POLITIKA</a:t>
            </a:r>
            <a:r>
              <a:rPr dirty="0"/>
              <a:t> -</a:t>
            </a:r>
            <a:r>
              <a:rPr lang="hr-HR" dirty="0"/>
              <a:t> (Re)organizacija, unapređivanje, razvoj i evaluacija političkih procesa na način da perspektiva ravnopravnosti spolova bude uključena u sve politike na svim razinama i stupnjevima od strane čimbenika uključenih u donošenje političkih odluka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b="1" dirty="0">
                <a:solidFill>
                  <a:schemeClr val="accent5"/>
                </a:solidFill>
              </a:rPr>
              <a:t>RODNE ULOGE</a:t>
            </a:r>
            <a:r>
              <a:rPr dirty="0"/>
              <a:t> - </a:t>
            </a:r>
            <a:r>
              <a:rPr dirty="0" err="1"/>
              <a:t>uloga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ponašanje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je </a:t>
            </a:r>
            <a:r>
              <a:rPr dirty="0" err="1"/>
              <a:t>osoba</a:t>
            </a:r>
            <a:r>
              <a:rPr dirty="0"/>
              <a:t> </a:t>
            </a:r>
            <a:r>
              <a:rPr dirty="0" err="1"/>
              <a:t>naučila</a:t>
            </a:r>
            <a:r>
              <a:rPr dirty="0"/>
              <a:t> </a:t>
            </a:r>
            <a:r>
              <a:rPr dirty="0" err="1"/>
              <a:t>prema</a:t>
            </a:r>
            <a:r>
              <a:rPr dirty="0"/>
              <a:t> </a:t>
            </a:r>
            <a:r>
              <a:rPr dirty="0" err="1"/>
              <a:t>svom</a:t>
            </a:r>
            <a:r>
              <a:rPr dirty="0"/>
              <a:t> </a:t>
            </a:r>
            <a:r>
              <a:rPr dirty="0" err="1"/>
              <a:t>spolu</a:t>
            </a:r>
            <a:r>
              <a:rPr dirty="0"/>
              <a:t>, </a:t>
            </a:r>
            <a:r>
              <a:rPr dirty="0" err="1"/>
              <a:t>određeno</a:t>
            </a:r>
            <a:r>
              <a:rPr dirty="0"/>
              <a:t> </a:t>
            </a:r>
            <a:r>
              <a:rPr dirty="0" err="1"/>
              <a:t>prevladavajućim</a:t>
            </a:r>
            <a:r>
              <a:rPr dirty="0"/>
              <a:t> </a:t>
            </a:r>
            <a:r>
              <a:rPr dirty="0" err="1"/>
              <a:t>kulturnim</a:t>
            </a:r>
            <a:r>
              <a:rPr dirty="0"/>
              <a:t> </a:t>
            </a:r>
            <a:r>
              <a:rPr dirty="0" err="1"/>
              <a:t>normama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b="1" dirty="0">
                <a:solidFill>
                  <a:schemeClr val="accent5"/>
                </a:solidFill>
              </a:rPr>
              <a:t>SPOLNI STEREOTIPI</a:t>
            </a:r>
            <a:r>
              <a:rPr dirty="0">
                <a:solidFill>
                  <a:schemeClr val="accent5"/>
                </a:solidFill>
              </a:rPr>
              <a:t>  </a:t>
            </a:r>
            <a:r>
              <a:rPr dirty="0"/>
              <a:t>- </a:t>
            </a:r>
            <a:r>
              <a:rPr dirty="0" err="1"/>
              <a:t>društvena</a:t>
            </a:r>
            <a:r>
              <a:rPr dirty="0"/>
              <a:t> </a:t>
            </a:r>
            <a:r>
              <a:rPr dirty="0" err="1"/>
              <a:t>uloga</a:t>
            </a:r>
            <a:r>
              <a:rPr dirty="0"/>
              <a:t> </a:t>
            </a:r>
            <a:r>
              <a:rPr dirty="0" err="1"/>
              <a:t>koja</a:t>
            </a:r>
            <a:r>
              <a:rPr dirty="0"/>
              <a:t> </a:t>
            </a:r>
            <a:r>
              <a:rPr dirty="0" err="1"/>
              <a:t>obuhvaća</a:t>
            </a:r>
            <a:r>
              <a:rPr dirty="0"/>
              <a:t> </a:t>
            </a:r>
            <a:r>
              <a:rPr dirty="0" err="1"/>
              <a:t>niz</a:t>
            </a:r>
            <a:r>
              <a:rPr dirty="0"/>
              <a:t> </a:t>
            </a:r>
            <a:r>
              <a:rPr dirty="0" err="1"/>
              <a:t>ponašanja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stavova</a:t>
            </a:r>
            <a:r>
              <a:rPr dirty="0"/>
              <a:t> koji se </a:t>
            </a:r>
            <a:r>
              <a:rPr dirty="0" err="1"/>
              <a:t>općenito</a:t>
            </a:r>
            <a:r>
              <a:rPr dirty="0"/>
              <a:t> </a:t>
            </a:r>
            <a:r>
              <a:rPr dirty="0" err="1"/>
              <a:t>smatraju</a:t>
            </a:r>
            <a:r>
              <a:rPr dirty="0"/>
              <a:t> </a:t>
            </a:r>
            <a:r>
              <a:rPr dirty="0" err="1"/>
              <a:t>prihvatljivim</a:t>
            </a:r>
            <a:r>
              <a:rPr dirty="0"/>
              <a:t>, </a:t>
            </a:r>
            <a:r>
              <a:rPr dirty="0" err="1"/>
              <a:t>prikladnim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poželjnim</a:t>
            </a:r>
            <a:r>
              <a:rPr dirty="0"/>
              <a:t> za </a:t>
            </a:r>
            <a:r>
              <a:rPr dirty="0" err="1"/>
              <a:t>osobu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biološkog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percepcijskog</a:t>
            </a:r>
            <a:r>
              <a:rPr dirty="0"/>
              <a:t> </a:t>
            </a:r>
            <a:r>
              <a:rPr dirty="0" err="1"/>
              <a:t>spola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osobe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>
                <a:latin typeface="Avenir"/>
                <a:ea typeface="Avenir"/>
                <a:cs typeface="Avenir"/>
                <a:sym typeface="Avenir"/>
              </a:defRPr>
            </a:pPr>
            <a:r>
              <a:rPr b="1" dirty="0">
                <a:solidFill>
                  <a:schemeClr val="accent5"/>
                </a:solidFill>
              </a:rPr>
              <a:t>SPOLNA DISKRIMINACIJA</a:t>
            </a:r>
            <a:r>
              <a:rPr dirty="0"/>
              <a:t> - </a:t>
            </a:r>
            <a:r>
              <a:rPr dirty="0" err="1"/>
              <a:t>nejednak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nepovoljan</a:t>
            </a:r>
            <a:r>
              <a:rPr dirty="0"/>
              <a:t> </a:t>
            </a:r>
            <a:r>
              <a:rPr dirty="0" err="1"/>
              <a:t>tretman</a:t>
            </a:r>
            <a:r>
              <a:rPr dirty="0"/>
              <a:t> </a:t>
            </a:r>
            <a:r>
              <a:rPr dirty="0" err="1"/>
              <a:t>pojedinca</a:t>
            </a:r>
            <a:r>
              <a:rPr dirty="0"/>
              <a:t>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skupine</a:t>
            </a:r>
            <a:r>
              <a:rPr dirty="0"/>
              <a:t> </a:t>
            </a:r>
            <a:r>
              <a:rPr dirty="0" err="1"/>
              <a:t>pojedinaca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temelju</a:t>
            </a:r>
            <a:r>
              <a:rPr dirty="0"/>
              <a:t> </a:t>
            </a:r>
            <a:r>
              <a:rPr dirty="0" err="1"/>
              <a:t>spola</a:t>
            </a:r>
            <a:endParaRPr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" name="Google Shape;136;gbdc0874f8b_0_31"/>
          <p:cNvSpPr txBox="1">
            <a:spLocks noGrp="1"/>
          </p:cNvSpPr>
          <p:nvPr>
            <p:ph type="ctrTitle"/>
          </p:nvPr>
        </p:nvSpPr>
        <p:spPr>
          <a:xfrm>
            <a:off x="1512550" y="326345"/>
            <a:ext cx="91440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defRPr>
            </a:pPr>
            <a:r>
              <a:t>KLJUČNI POJMOVI</a:t>
            </a:r>
            <a:endParaRPr>
              <a:solidFill>
                <a:srgbClr val="00B0F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7" name="Google Shape;137;gbdc0874f8b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0" y="221150"/>
            <a:ext cx="1340230" cy="129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bdc0874f8b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557" y="5396673"/>
            <a:ext cx="5914003" cy="112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967</Words>
  <Application>Microsoft Office PowerPoint</Application>
  <PresentationFormat>Widescreen</PresentationFormat>
  <Paragraphs>158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</vt:lpstr>
      <vt:lpstr>Calibri</vt:lpstr>
      <vt:lpstr>Open Sans</vt:lpstr>
      <vt:lpstr>Times New Roman</vt:lpstr>
      <vt:lpstr>Wingdings</vt:lpstr>
      <vt:lpstr>Office Theme</vt:lpstr>
      <vt:lpstr>PowerPoint Presentation</vt:lpstr>
      <vt:lpstr>CILJ PROJEKTA</vt:lpstr>
      <vt:lpstr>PARTNERI</vt:lpstr>
      <vt:lpstr>Uključenost muškaraca u rodna pitanja</vt:lpstr>
      <vt:lpstr>   UPOZNAJMO SE!  </vt:lpstr>
      <vt:lpstr>  GLAVNE TEME </vt:lpstr>
      <vt:lpstr>  SMJERNICE ZA SUDJELOVANJE NA RADIONICI </vt:lpstr>
      <vt:lpstr>KLJUČNI POJMOVI</vt:lpstr>
      <vt:lpstr>KLJUČNI POJMOVI</vt:lpstr>
      <vt:lpstr>NERAVNOPRAVNOST SPOLOVA U RAZLIČITIM PODRUČJIMA</vt:lpstr>
      <vt:lpstr>RADNO MJESTO</vt:lpstr>
      <vt:lpstr>BRIGA ZA OBITELJ</vt:lpstr>
      <vt:lpstr>NASILJE</vt:lpstr>
      <vt:lpstr>PONAŠANJE</vt:lpstr>
      <vt:lpstr>SLOBODNO VRIJEME I AKTIVNOSTI</vt:lpstr>
      <vt:lpstr>MEDIJI</vt:lpstr>
      <vt:lpstr>PowerPoint Presentation</vt:lpstr>
      <vt:lpstr>RODNI STEREOTIPI</vt:lpstr>
      <vt:lpstr>RODNI STEREOTIPI</vt:lpstr>
      <vt:lpstr>Kako se ponašaju muškarci / žene?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Njemacki</cp:lastModifiedBy>
  <cp:revision>11</cp:revision>
  <dcterms:created xsi:type="dcterms:W3CDTF">2019-11-26T09:38:35Z</dcterms:created>
  <dcterms:modified xsi:type="dcterms:W3CDTF">2022-03-29T11:11:39Z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0x010100D134C84D60CE1B4E97806DBAD0F65597</vt:lpwstr>
  </property>
</Properties>
</file>