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gJD4sKxLeBsUIfzc1Wl0djzv8TT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ce25778d51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6" name="Google Shape;156;gce25778d51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ce25778d51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4" name="Google Shape;164;gce25778d51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ce25778d51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2" name="Google Shape;172;gce25778d51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2" name="Google Shape;18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2" name="Google Shape;192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ce25778d51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3" name="Google Shape;203;gce25778d51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10" name="Google Shape;210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20" name="Google Shape;22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0" name="Google Shape;230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ce25778d51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1" name="Google Shape;241;gce25778d51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9" name="Google Shape;24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6" name="Google Shape;11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4" name="Google Shape;12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2" name="Google Shape;13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0" name="Google Shape;14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ce25778d51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8" name="Google Shape;148;gce25778d51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4083660" y="3346520"/>
            <a:ext cx="400645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pPr>
            <a:r>
              <a:t>broj projekta: 2019-1-CZ01-KA204-061188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37334" y="181776"/>
            <a:ext cx="2838450" cy="810986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05720" y="715017"/>
            <a:ext cx="2484556" cy="2405681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>
            <a:spLocks noGrp="1"/>
          </p:cNvSpPr>
          <p:nvPr>
            <p:ph type="subTitle" idx="1"/>
          </p:nvPr>
        </p:nvSpPr>
        <p:spPr>
          <a:xfrm>
            <a:off x="1524000" y="4087090"/>
            <a:ext cx="9144000" cy="1170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/>
            </a:pPr>
            <a:r>
              <a:t>3. radionica: Koliko znate o ravnopravnosti spolova u svojoj zemlji?</a:t>
            </a:r>
          </a:p>
        </p:txBody>
      </p:sp>
      <p:pic>
        <p:nvPicPr>
          <p:cNvPr id="88" name="Google Shape;88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52400" y="152400"/>
            <a:ext cx="2552700" cy="2447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127557" y="5396673"/>
            <a:ext cx="5914003" cy="11257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ce25778d51_0_11"/>
          <p:cNvSpPr txBox="1">
            <a:spLocks noGrp="1"/>
          </p:cNvSpPr>
          <p:nvPr>
            <p:ph type="subTitle" idx="1"/>
          </p:nvPr>
        </p:nvSpPr>
        <p:spPr>
          <a:xfrm>
            <a:off x="1512550" y="1062772"/>
            <a:ext cx="9397200" cy="37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>Domena </a:t>
            </a:r>
            <a:r>
              <a:rPr b="1" u="sng"/>
              <a:t>vremena</a:t>
            </a:r>
            <a:r>
              <a:t> mjeri rodne nejednakosti u raspodjeli vremena provedenog u skrbi i kućnim poslovima i društvenim aktivnostima. </a:t>
            </a:r>
          </a:p>
          <a:p>
            <a:pPr marL="0" lvl="0" indent="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>Prva poddomena, koja se bavi aktivnostima skrbi, mjeri rodne razlike u uključenosti žena i muškaraca u brigu i obrazovanje svoje djece ili unuka, starijih osoba i osoba s invaliditetom, kao i njihovo uključivanje u kuhanje i kućanske poslove. </a:t>
            </a:r>
          </a:p>
          <a:p>
            <a:pPr marL="0" lvl="0" indent="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>Druga poddomena istražuje koliko se žena i muškaraca bavi društvenim aktivnostima. Konkretno, mjeri rodne razlike u angažmanu žena i muškaraca u sportskim, kulturnim ili slobodnim aktivnostima izvan svog doma, u kombinaciji s njihovim dobrovoljnim i dobrotvornim aktivnostima.</a:t>
            </a:r>
          </a:p>
          <a:p>
            <a:pPr marL="0" lvl="0" indent="0" algn="just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sp>
        <p:nvSpPr>
          <p:cNvPr id="159" name="Google Shape;159;gce25778d51_0_11"/>
          <p:cNvSpPr txBox="1">
            <a:spLocks noGrp="1"/>
          </p:cNvSpPr>
          <p:nvPr>
            <p:ph type="ctrTitle"/>
          </p:nvPr>
        </p:nvSpPr>
        <p:spPr>
          <a:xfrm>
            <a:off x="1512550" y="9"/>
            <a:ext cx="9144000" cy="8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>
                <a:solidFill>
                  <a:srgbClr val="00B0F0"/>
                </a:solidFill>
              </a:defRPr>
            </a:pPr>
            <a:r>
              <a:t>Domena vremena</a:t>
            </a:r>
            <a:endParaRPr sz="4000">
              <a:solidFill>
                <a:srgbClr val="00B0F0"/>
              </a:solidFill>
            </a:endParaRPr>
          </a:p>
        </p:txBody>
      </p:sp>
      <p:pic>
        <p:nvPicPr>
          <p:cNvPr id="160" name="Google Shape;160;gce25778d51_0_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0" y="221150"/>
            <a:ext cx="1340230" cy="129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ce25778d51_0_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887209" y="5521394"/>
            <a:ext cx="8394700" cy="876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ce25778d51_0_18"/>
          <p:cNvSpPr txBox="1">
            <a:spLocks noGrp="1"/>
          </p:cNvSpPr>
          <p:nvPr>
            <p:ph type="subTitle" idx="1"/>
          </p:nvPr>
        </p:nvSpPr>
        <p:spPr>
          <a:xfrm>
            <a:off x="1524000" y="1171785"/>
            <a:ext cx="9144000" cy="35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>Mjeri rodnu ravnopravnost na pozicijama odlučivanja u političkoj, ekonomskoj i socijalnoj sferi. </a:t>
            </a:r>
          </a:p>
          <a:p>
            <a:pPr marL="0" lvl="0" indent="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>Poddomena političke moći ispituje zastupljenost žena i muškaraca u nacionalnim parlamentima, vladi i regionalnim / lokalnim skupštinama. </a:t>
            </a:r>
          </a:p>
          <a:p>
            <a:pPr marL="0" lvl="0" indent="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>Poddomena rodne ravnoteže u donošenju ekonomskih odluka mjeri se udjelom žena i muškaraca u korporativnim odborima najvećih nacionalno registriranih tvrtki koje kotiraju na burzama i u nacionalnim središnjim bankama. Poddomena društvene moći uključuje podatke o odlučivanju u organizacijama koje financiraju istraživanje, medijima i sportu.</a:t>
            </a:r>
          </a:p>
          <a:p>
            <a:pPr marL="0" lvl="0" indent="0" algn="ctr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sp>
        <p:nvSpPr>
          <p:cNvPr id="167" name="Google Shape;167;gce25778d51_0_18"/>
          <p:cNvSpPr txBox="1">
            <a:spLocks noGrp="1"/>
          </p:cNvSpPr>
          <p:nvPr>
            <p:ph type="ctrTitle"/>
          </p:nvPr>
        </p:nvSpPr>
        <p:spPr>
          <a:xfrm>
            <a:off x="1524000" y="221151"/>
            <a:ext cx="9144000" cy="8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>
                <a:solidFill>
                  <a:srgbClr val="00B0F0"/>
                </a:solidFill>
              </a:defRPr>
            </a:pPr>
            <a:r>
              <a:t>Područje moći</a:t>
            </a:r>
            <a:endParaRPr sz="4000">
              <a:solidFill>
                <a:srgbClr val="00B0F0"/>
              </a:solidFill>
            </a:endParaRPr>
          </a:p>
        </p:txBody>
      </p:sp>
      <p:pic>
        <p:nvPicPr>
          <p:cNvPr id="168" name="Google Shape;168;gce25778d51_0_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0" y="221150"/>
            <a:ext cx="1340230" cy="129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gce25778d51_0_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27557" y="5396673"/>
            <a:ext cx="5914003" cy="11257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ce25778d51_0_25"/>
          <p:cNvSpPr txBox="1">
            <a:spLocks noGrp="1"/>
          </p:cNvSpPr>
          <p:nvPr>
            <p:ph type="subTitle" idx="1"/>
          </p:nvPr>
        </p:nvSpPr>
        <p:spPr>
          <a:xfrm>
            <a:off x="1380540" y="2233675"/>
            <a:ext cx="4200862" cy="35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550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defRPr b="1"/>
            </a:pPr>
            <a:r>
              <a:rPr sz="4800"/>
              <a:t>Sudjelovanje</a:t>
            </a:r>
            <a:r>
              <a:rPr sz="5520"/>
              <a:t>:</a:t>
            </a:r>
            <a:endParaRPr sz="5520" b="1"/>
          </a:p>
          <a:p>
            <a:pPr marL="0" lvl="0" indent="0" algn="ctr" rtl="0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ct val="120000"/>
              <a:buNone/>
              <a:defRPr sz="3200" b="1">
                <a:solidFill>
                  <a:srgbClr val="61616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Ekvivalentna stopa zaposlenosti s punim radnim vremenom </a:t>
            </a:r>
            <a:endParaRPr sz="3200" b="1"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460"/>
              <a:buFont typeface="Arial"/>
              <a:buNone/>
            </a:pPr>
            <a:endParaRPr sz="552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"/>
              <a:buFont typeface="Arial"/>
              <a:buNone/>
            </a:pPr>
            <a:endParaRPr sz="4792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"/>
              <a:buFont typeface="Arial"/>
              <a:buNone/>
              <a:defRPr sz="4800" b="1"/>
            </a:pPr>
            <a:r>
              <a:t>79,6</a:t>
            </a:r>
            <a:endParaRPr sz="48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80133"/>
              <a:buNone/>
            </a:pPr>
            <a:endParaRPr sz="4792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"/>
              <a:buFont typeface="Arial"/>
              <a:buNone/>
            </a:pPr>
            <a:endParaRPr sz="4792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"/>
              <a:buFont typeface="Arial"/>
              <a:buNone/>
              <a:defRPr sz="4800"/>
            </a:pPr>
            <a:r>
              <a:t>Žene: 39,9</a:t>
            </a:r>
            <a:endParaRPr sz="480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"/>
              <a:buFont typeface="Arial"/>
              <a:buNone/>
              <a:defRPr sz="4800"/>
            </a:pPr>
            <a:r>
              <a:t>Muškarci: 52</a:t>
            </a:r>
            <a:endParaRPr sz="480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28000"/>
              <a:buNone/>
            </a:pPr>
            <a:endParaRPr sz="300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28000"/>
              <a:buNone/>
            </a:pPr>
            <a:endParaRPr sz="300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28000"/>
              <a:buNone/>
            </a:pPr>
            <a:endParaRPr sz="300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28000"/>
              <a:buNone/>
            </a:pPr>
            <a:endParaRPr sz="3000"/>
          </a:p>
        </p:txBody>
      </p:sp>
      <p:sp>
        <p:nvSpPr>
          <p:cNvPr id="175" name="Google Shape;175;gce25778d51_0_25"/>
          <p:cNvSpPr txBox="1">
            <a:spLocks noGrp="1"/>
          </p:cNvSpPr>
          <p:nvPr>
            <p:ph type="ctrTitle"/>
          </p:nvPr>
        </p:nvSpPr>
        <p:spPr>
          <a:xfrm>
            <a:off x="1524000" y="221138"/>
            <a:ext cx="9144000" cy="8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>
                <a:solidFill>
                  <a:srgbClr val="00B0F0"/>
                </a:solidFill>
              </a:defRPr>
            </a:pPr>
            <a:r>
              <a:t>Rad u Hrvatskoj 2020. godine</a:t>
            </a:r>
            <a:endParaRPr sz="4000">
              <a:solidFill>
                <a:srgbClr val="00B0F0"/>
              </a:solidFill>
            </a:endParaRPr>
          </a:p>
        </p:txBody>
      </p:sp>
      <p:pic>
        <p:nvPicPr>
          <p:cNvPr id="176" name="Google Shape;176;gce25778d51_0_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0" y="221150"/>
            <a:ext cx="1340230" cy="1297684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gce25778d51_0_25"/>
          <p:cNvSpPr txBox="1"/>
          <p:nvPr/>
        </p:nvSpPr>
        <p:spPr>
          <a:xfrm>
            <a:off x="7437712" y="2180327"/>
            <a:ext cx="3802800" cy="36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Kvaliteta rada: </a:t>
            </a: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2000" b="1">
                <a:solidFill>
                  <a:srgbClr val="61616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fleksibilni raspored radnog vremena i izgledi za posao</a:t>
            </a:r>
            <a:endParaRPr sz="2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61,4</a:t>
            </a: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Žene: 59,8</a:t>
            </a: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Muškarci: 61,4</a:t>
            </a:r>
            <a:endParaRPr sz="9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gce25778d51_0_25"/>
          <p:cNvSpPr txBox="1"/>
          <p:nvPr/>
        </p:nvSpPr>
        <p:spPr>
          <a:xfrm>
            <a:off x="4801950" y="1097450"/>
            <a:ext cx="3000000" cy="11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  <a:defRPr sz="3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Prosječni indeks rada: 69,9</a:t>
            </a:r>
            <a:endParaRPr sz="3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9" name="Google Shape;179;gce25778d51_0_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27557" y="5396673"/>
            <a:ext cx="5914003" cy="11257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2"/>
          <p:cNvSpPr txBox="1">
            <a:spLocks noGrp="1"/>
          </p:cNvSpPr>
          <p:nvPr>
            <p:ph type="ctrTitle"/>
          </p:nvPr>
        </p:nvSpPr>
        <p:spPr>
          <a:xfrm>
            <a:off x="1524000" y="221138"/>
            <a:ext cx="9144000" cy="8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>
                <a:solidFill>
                  <a:srgbClr val="00B0F0"/>
                </a:solidFill>
              </a:defRPr>
            </a:pPr>
            <a:r>
              <a:t>Vrijeme u Hrvatskoj 2020</a:t>
            </a:r>
            <a:endParaRPr sz="4000">
              <a:solidFill>
                <a:srgbClr val="00B0F0"/>
              </a:solidFill>
            </a:endParaRPr>
          </a:p>
        </p:txBody>
      </p:sp>
      <p:pic>
        <p:nvPicPr>
          <p:cNvPr id="185" name="Google Shape;185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0" y="221150"/>
            <a:ext cx="1340230" cy="1297684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22"/>
          <p:cNvSpPr txBox="1"/>
          <p:nvPr/>
        </p:nvSpPr>
        <p:spPr>
          <a:xfrm>
            <a:off x="7101412" y="2190527"/>
            <a:ext cx="3802800" cy="30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DRUŠTVENE AKTIVNOSTI</a:t>
            </a: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47.9</a:t>
            </a: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Žene: 12.5</a:t>
            </a: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Muškarci: 19</a:t>
            </a:r>
            <a:endParaRPr sz="9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22"/>
          <p:cNvSpPr txBox="1"/>
          <p:nvPr/>
        </p:nvSpPr>
        <p:spPr>
          <a:xfrm>
            <a:off x="4801950" y="1097450"/>
            <a:ext cx="3000000" cy="11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  <a:defRPr sz="3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Indeks prosjeka vremena: 51</a:t>
            </a:r>
            <a:endParaRPr sz="3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22"/>
          <p:cNvSpPr txBox="1"/>
          <p:nvPr/>
        </p:nvSpPr>
        <p:spPr>
          <a:xfrm>
            <a:off x="1876224" y="2190527"/>
            <a:ext cx="3802800" cy="30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AKTIVNOSTI SKRBI</a:t>
            </a: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54.4</a:t>
            </a: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Žene: 35</a:t>
            </a: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Muškarci: 21.3</a:t>
            </a:r>
            <a:endParaRPr sz="9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9" name="Google Shape;189;p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27557" y="5396673"/>
            <a:ext cx="5914003" cy="11257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3"/>
          <p:cNvSpPr txBox="1">
            <a:spLocks noGrp="1"/>
          </p:cNvSpPr>
          <p:nvPr>
            <p:ph type="ctrTitle"/>
          </p:nvPr>
        </p:nvSpPr>
        <p:spPr>
          <a:xfrm>
            <a:off x="1524000" y="221138"/>
            <a:ext cx="9144000" cy="8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>
                <a:solidFill>
                  <a:srgbClr val="00B0F0"/>
                </a:solidFill>
              </a:defRPr>
            </a:pPr>
            <a:r>
              <a:t>Moć u Hrvatskoj 2020</a:t>
            </a:r>
            <a:endParaRPr sz="4000">
              <a:solidFill>
                <a:srgbClr val="00B0F0"/>
              </a:solidFill>
            </a:endParaRPr>
          </a:p>
        </p:txBody>
      </p:sp>
      <p:pic>
        <p:nvPicPr>
          <p:cNvPr id="195" name="Google Shape;195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0" y="221150"/>
            <a:ext cx="1340230" cy="1297684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p23"/>
          <p:cNvSpPr txBox="1"/>
          <p:nvPr/>
        </p:nvSpPr>
        <p:spPr>
          <a:xfrm>
            <a:off x="8053588" y="2299229"/>
            <a:ext cx="3802800" cy="30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DRUŠTVO</a:t>
            </a: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55.1</a:t>
            </a: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Žene: 28.6</a:t>
            </a: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Muškarci: 71,4</a:t>
            </a:r>
            <a:endParaRPr sz="9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23"/>
          <p:cNvSpPr txBox="1"/>
          <p:nvPr/>
        </p:nvSpPr>
        <p:spPr>
          <a:xfrm>
            <a:off x="4801950" y="1097450"/>
            <a:ext cx="3000000" cy="11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  <a:defRPr sz="3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Prosječni indeks moći: 41,4</a:t>
            </a:r>
            <a:endParaRPr sz="3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23"/>
          <p:cNvSpPr txBox="1"/>
          <p:nvPr/>
        </p:nvSpPr>
        <p:spPr>
          <a:xfrm>
            <a:off x="747512" y="2190527"/>
            <a:ext cx="3802800" cy="30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POLITIČKA</a:t>
            </a: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45.1</a:t>
            </a: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Žene: 24</a:t>
            </a: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Muškarci: 75</a:t>
            </a:r>
            <a:endParaRPr sz="9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23"/>
          <p:cNvSpPr txBox="1"/>
          <p:nvPr/>
        </p:nvSpPr>
        <p:spPr>
          <a:xfrm>
            <a:off x="4250788" y="2251850"/>
            <a:ext cx="3802800" cy="30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EKONOMSKA </a:t>
            </a: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28,6</a:t>
            </a: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Žene: 21.8</a:t>
            </a: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Muškarci: 78,2</a:t>
            </a:r>
            <a:endParaRPr sz="9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0" name="Google Shape;200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27557" y="5396673"/>
            <a:ext cx="5914003" cy="11257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ce25778d51_0_39"/>
          <p:cNvSpPr txBox="1">
            <a:spLocks noGrp="1"/>
          </p:cNvSpPr>
          <p:nvPr>
            <p:ph type="ctrTitle"/>
          </p:nvPr>
        </p:nvSpPr>
        <p:spPr>
          <a:xfrm>
            <a:off x="1524000" y="2131316"/>
            <a:ext cx="9144000" cy="1297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>
                <a:solidFill>
                  <a:srgbClr val="00B0F0"/>
                </a:solidFill>
              </a:defRPr>
            </a:pPr>
            <a:r>
              <a:t>Kakvi su podaci europskih zemalja s dobrim učinkom?</a:t>
            </a:r>
            <a:endParaRPr sz="4000">
              <a:solidFill>
                <a:srgbClr val="00B0F0"/>
              </a:solidFill>
            </a:endParaRPr>
          </a:p>
        </p:txBody>
      </p:sp>
      <p:pic>
        <p:nvPicPr>
          <p:cNvPr id="206" name="Google Shape;206;gce25778d51_0_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0" y="221150"/>
            <a:ext cx="1340230" cy="129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gce25778d51_0_3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27557" y="5396673"/>
            <a:ext cx="5914003" cy="11257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4"/>
          <p:cNvSpPr txBox="1">
            <a:spLocks noGrp="1"/>
          </p:cNvSpPr>
          <p:nvPr>
            <p:ph type="subTitle" idx="1"/>
          </p:nvPr>
        </p:nvSpPr>
        <p:spPr>
          <a:xfrm>
            <a:off x="1380540" y="2233675"/>
            <a:ext cx="4200862" cy="35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  <a:defRPr b="1"/>
            </a:pPr>
            <a:r>
              <a:rPr sz="4800"/>
              <a:t>Sudjelovanje</a:t>
            </a:r>
            <a:r>
              <a:rPr sz="5520"/>
              <a:t>:</a:t>
            </a:r>
            <a:endParaRPr sz="5520" b="1"/>
          </a:p>
          <a:p>
            <a:pPr marL="0" lvl="0" indent="0" algn="ctr" rtl="0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ct val="120000"/>
              <a:buNone/>
              <a:defRPr sz="3200" b="1">
                <a:solidFill>
                  <a:srgbClr val="61616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Ekvivalentna stopa zaposlenosti s punim radnim vremenom </a:t>
            </a:r>
            <a:endParaRPr sz="3200" b="1"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endParaRPr sz="552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endParaRPr sz="4792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  <a:defRPr sz="4800" b="1"/>
            </a:pPr>
            <a:r>
              <a:t>95,8</a:t>
            </a:r>
            <a:endParaRPr sz="48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80133"/>
              <a:buNone/>
            </a:pPr>
            <a:endParaRPr sz="4792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endParaRPr sz="4792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  <a:defRPr sz="4800"/>
            </a:pPr>
            <a:r>
              <a:t>Žene: 59</a:t>
            </a:r>
            <a:endParaRPr sz="480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  <a:defRPr sz="4800"/>
            </a:pPr>
            <a:r>
              <a:t>Muškarci: 67</a:t>
            </a:r>
            <a:endParaRPr sz="480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28000"/>
              <a:buNone/>
            </a:pPr>
            <a:endParaRPr sz="300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28000"/>
              <a:buNone/>
            </a:pPr>
            <a:endParaRPr sz="300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28000"/>
              <a:buNone/>
            </a:pPr>
            <a:endParaRPr sz="300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28000"/>
              <a:buNone/>
            </a:pPr>
            <a:endParaRPr sz="3000"/>
          </a:p>
        </p:txBody>
      </p:sp>
      <p:sp>
        <p:nvSpPr>
          <p:cNvPr id="213" name="Google Shape;213;p24"/>
          <p:cNvSpPr txBox="1">
            <a:spLocks noGrp="1"/>
          </p:cNvSpPr>
          <p:nvPr>
            <p:ph type="ctrTitle"/>
          </p:nvPr>
        </p:nvSpPr>
        <p:spPr>
          <a:xfrm>
            <a:off x="1524000" y="221138"/>
            <a:ext cx="9144000" cy="8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>
                <a:solidFill>
                  <a:srgbClr val="00B0F0"/>
                </a:solidFill>
              </a:defRPr>
            </a:pPr>
            <a:r>
              <a:t>Rad u Švedskoj 2020. godine</a:t>
            </a:r>
            <a:endParaRPr sz="4000">
              <a:solidFill>
                <a:srgbClr val="00B0F0"/>
              </a:solidFill>
            </a:endParaRPr>
          </a:p>
        </p:txBody>
      </p:sp>
      <p:pic>
        <p:nvPicPr>
          <p:cNvPr id="214" name="Google Shape;214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0" y="221150"/>
            <a:ext cx="1340230" cy="1297684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24"/>
          <p:cNvSpPr txBox="1"/>
          <p:nvPr/>
        </p:nvSpPr>
        <p:spPr>
          <a:xfrm>
            <a:off x="7101412" y="2190527"/>
            <a:ext cx="3802800" cy="36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Kvaliteta rada: </a:t>
            </a: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2000" b="1">
                <a:solidFill>
                  <a:srgbClr val="61616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fleksibilni raspored radnog vremena i izgledi za posao</a:t>
            </a:r>
            <a:endParaRPr sz="2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71,7</a:t>
            </a: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Žene: 66</a:t>
            </a: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Muškarci: 68</a:t>
            </a:r>
            <a:endParaRPr sz="9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24"/>
          <p:cNvSpPr txBox="1"/>
          <p:nvPr/>
        </p:nvSpPr>
        <p:spPr>
          <a:xfrm>
            <a:off x="4801950" y="1097450"/>
            <a:ext cx="3000000" cy="11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  <a:defRPr sz="3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Prosječni indeks rada: 69,9</a:t>
            </a:r>
            <a:endParaRPr sz="3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7" name="Google Shape;217;p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96688" y="5868424"/>
            <a:ext cx="5198619" cy="989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5"/>
          <p:cNvSpPr txBox="1">
            <a:spLocks noGrp="1"/>
          </p:cNvSpPr>
          <p:nvPr>
            <p:ph type="ctrTitle"/>
          </p:nvPr>
        </p:nvSpPr>
        <p:spPr>
          <a:xfrm>
            <a:off x="1524000" y="221138"/>
            <a:ext cx="9144000" cy="8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>
                <a:solidFill>
                  <a:srgbClr val="00B0F0"/>
                </a:solidFill>
              </a:defRPr>
            </a:pPr>
            <a:r>
              <a:t>Vrijeme u Švedskoj 2020</a:t>
            </a:r>
            <a:endParaRPr sz="4000">
              <a:solidFill>
                <a:srgbClr val="00B0F0"/>
              </a:solidFill>
            </a:endParaRPr>
          </a:p>
        </p:txBody>
      </p:sp>
      <p:pic>
        <p:nvPicPr>
          <p:cNvPr id="223" name="Google Shape;223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0" y="221150"/>
            <a:ext cx="1340230" cy="1297684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25"/>
          <p:cNvSpPr txBox="1"/>
          <p:nvPr/>
        </p:nvSpPr>
        <p:spPr>
          <a:xfrm>
            <a:off x="7101412" y="2190527"/>
            <a:ext cx="3802800" cy="3062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DRUŠTVENE AKTIVNOSTI</a:t>
            </a: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89,3</a:t>
            </a: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Žene: 51</a:t>
            </a: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Muškarci: 55</a:t>
            </a:r>
            <a:endParaRPr sz="9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25"/>
          <p:cNvSpPr txBox="1"/>
          <p:nvPr/>
        </p:nvSpPr>
        <p:spPr>
          <a:xfrm>
            <a:off x="4801950" y="1097450"/>
            <a:ext cx="3000000" cy="11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  <a:defRPr sz="3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Indeks vremenskog prosjeka: 90,1</a:t>
            </a:r>
            <a:endParaRPr sz="3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25"/>
          <p:cNvSpPr txBox="1"/>
          <p:nvPr/>
        </p:nvSpPr>
        <p:spPr>
          <a:xfrm>
            <a:off x="1876224" y="2190527"/>
            <a:ext cx="3802800" cy="3062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AKTIVNOSTI SKRBI</a:t>
            </a: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90,9%</a:t>
            </a: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Žene: 29.5</a:t>
            </a: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Muškarci: 26.7</a:t>
            </a:r>
            <a:endParaRPr sz="9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7" name="Google Shape;227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27557" y="5396673"/>
            <a:ext cx="5914003" cy="11257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6"/>
          <p:cNvSpPr txBox="1">
            <a:spLocks noGrp="1"/>
          </p:cNvSpPr>
          <p:nvPr>
            <p:ph type="ctrTitle"/>
          </p:nvPr>
        </p:nvSpPr>
        <p:spPr>
          <a:xfrm>
            <a:off x="1524000" y="221138"/>
            <a:ext cx="9144000" cy="8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>
                <a:solidFill>
                  <a:srgbClr val="00B0F0"/>
                </a:solidFill>
              </a:defRPr>
            </a:pPr>
            <a:r>
              <a:t>Snaga u Švedskoj 2020</a:t>
            </a:r>
            <a:endParaRPr sz="4000">
              <a:solidFill>
                <a:srgbClr val="00B0F0"/>
              </a:solidFill>
            </a:endParaRPr>
          </a:p>
        </p:txBody>
      </p:sp>
      <p:pic>
        <p:nvPicPr>
          <p:cNvPr id="233" name="Google Shape;233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0" y="221150"/>
            <a:ext cx="1340230" cy="1297684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26"/>
          <p:cNvSpPr txBox="1"/>
          <p:nvPr/>
        </p:nvSpPr>
        <p:spPr>
          <a:xfrm>
            <a:off x="8053588" y="2299229"/>
            <a:ext cx="3802800" cy="3062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DRUŠTVO</a:t>
            </a: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87,8</a:t>
            </a: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Žene: 57</a:t>
            </a: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Muškarci: 42</a:t>
            </a:r>
            <a:endParaRPr sz="9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26"/>
          <p:cNvSpPr txBox="1"/>
          <p:nvPr/>
        </p:nvSpPr>
        <p:spPr>
          <a:xfrm>
            <a:off x="4801950" y="1097450"/>
            <a:ext cx="3000000" cy="11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  <a:defRPr sz="3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Prosječni indeks snage: 84,2</a:t>
            </a:r>
            <a:endParaRPr sz="3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26"/>
          <p:cNvSpPr txBox="1"/>
          <p:nvPr/>
        </p:nvSpPr>
        <p:spPr>
          <a:xfrm>
            <a:off x="747512" y="2190527"/>
            <a:ext cx="3802800" cy="3062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POLITIČKA</a:t>
            </a: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94,9</a:t>
            </a: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Žene: 51</a:t>
            </a: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Muškarci: 48</a:t>
            </a:r>
            <a:endParaRPr sz="9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26"/>
          <p:cNvSpPr txBox="1"/>
          <p:nvPr/>
        </p:nvSpPr>
        <p:spPr>
          <a:xfrm>
            <a:off x="4250788" y="2251850"/>
            <a:ext cx="3802800" cy="3062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EKONOMSKA </a:t>
            </a: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71,7</a:t>
            </a: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Žene: 36.4</a:t>
            </a:r>
            <a:endParaRPr sz="3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Muškarci: 63,6</a:t>
            </a:r>
            <a:endParaRPr sz="9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8" name="Google Shape;238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27557" y="5396673"/>
            <a:ext cx="5914003" cy="11257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ce25778d51_0_32"/>
          <p:cNvSpPr txBox="1">
            <a:spLocks noGrp="1"/>
          </p:cNvSpPr>
          <p:nvPr>
            <p:ph type="subTitle" idx="1"/>
          </p:nvPr>
        </p:nvSpPr>
        <p:spPr>
          <a:xfrm>
            <a:off x="1512559" y="1535974"/>
            <a:ext cx="9144000" cy="3630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>Mislite li da je ova radionica bila korisna za razmatranje rodnih pitanja s drugog gledišta?</a:t>
            </a:r>
          </a:p>
          <a:p>
            <a:pPr marL="45720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45720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>Osjećate li se svjesnije situacije u pogledu rodnih pitanja u vašoj zemlji?</a:t>
            </a:r>
          </a:p>
          <a:p>
            <a:pPr marL="45720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45720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>Jeste li osjećali da se vaše mišljenje poštuje i sluša?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sp>
        <p:nvSpPr>
          <p:cNvPr id="244" name="Google Shape;244;gce25778d51_0_32"/>
          <p:cNvSpPr txBox="1">
            <a:spLocks noGrp="1"/>
          </p:cNvSpPr>
          <p:nvPr>
            <p:ph type="ctrTitle"/>
          </p:nvPr>
        </p:nvSpPr>
        <p:spPr>
          <a:xfrm>
            <a:off x="1524000" y="397185"/>
            <a:ext cx="9144000" cy="783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>
                <a:solidFill>
                  <a:srgbClr val="00B0F0"/>
                </a:solidFill>
              </a:defRPr>
            </a:pPr>
            <a:r>
              <a:t>Evaluacija </a:t>
            </a:r>
            <a:endParaRPr sz="4000">
              <a:solidFill>
                <a:srgbClr val="00B0F0"/>
              </a:solidFill>
            </a:endParaRPr>
          </a:p>
        </p:txBody>
      </p:sp>
      <p:pic>
        <p:nvPicPr>
          <p:cNvPr id="245" name="Google Shape;245;gce25778d51_0_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0" y="221150"/>
            <a:ext cx="1340230" cy="129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gce25778d51_0_3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27557" y="5396673"/>
            <a:ext cx="5914003" cy="11257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0" y="221150"/>
            <a:ext cx="1340231" cy="1297684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2"/>
          <p:cNvSpPr txBox="1">
            <a:spLocks noGrp="1"/>
          </p:cNvSpPr>
          <p:nvPr>
            <p:ph type="ctrTitle"/>
          </p:nvPr>
        </p:nvSpPr>
        <p:spPr>
          <a:xfrm>
            <a:off x="1524000" y="1122371"/>
            <a:ext cx="9144000" cy="15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6000"/>
              <a:buFont typeface="Calibri"/>
              <a:buNone/>
              <a:defRPr>
                <a:solidFill>
                  <a:srgbClr val="00B0F0"/>
                </a:solidFill>
              </a:defRPr>
            </a:pPr>
            <a:r>
              <a:t>Usredotočimo se na ovu radionicu</a:t>
            </a:r>
          </a:p>
        </p:txBody>
      </p:sp>
      <p:sp>
        <p:nvSpPr>
          <p:cNvPr id="96" name="Google Shape;96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pPr>
            <a:r>
              <a:t>Što za državu znači da ima dobre rezultate u ravnopravnosti spolova?</a:t>
            </a:r>
            <a:endParaRPr sz="2800"/>
          </a:p>
        </p:txBody>
      </p:sp>
      <p:pic>
        <p:nvPicPr>
          <p:cNvPr id="97" name="Google Shape;9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27557" y="5396673"/>
            <a:ext cx="5914003" cy="11257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9"/>
          <p:cNvSpPr txBox="1"/>
          <p:nvPr/>
        </p:nvSpPr>
        <p:spPr>
          <a:xfrm>
            <a:off x="3830867" y="3961532"/>
            <a:ext cx="4507383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sz="3600" b="1">
                <a:solidFill>
                  <a:srgbClr val="00B0F0"/>
                </a:solidFill>
                <a:latin typeface="Avenir"/>
                <a:ea typeface="Avenir"/>
                <a:cs typeface="Avenir"/>
                <a:sym typeface="Avenir"/>
              </a:defRPr>
            </a:pPr>
            <a:r>
              <a:t>HVALA!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2" name="Google Shape;252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37334" y="181776"/>
            <a:ext cx="2838450" cy="8109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05720" y="715017"/>
            <a:ext cx="2484556" cy="240568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52400" y="152400"/>
            <a:ext cx="2552700" cy="2447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p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127557" y="5396673"/>
            <a:ext cx="5914003" cy="11257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>
            <a:spLocks noGrp="1"/>
          </p:cNvSpPr>
          <p:nvPr>
            <p:ph type="subTitle" idx="1"/>
          </p:nvPr>
        </p:nvSpPr>
        <p:spPr>
          <a:xfrm>
            <a:off x="1524000" y="3069638"/>
            <a:ext cx="9144000" cy="21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600"/>
            </a:pPr>
            <a:r>
              <a:t>Ispunite papir i pronađite osobu u grupi koja odgovara ovim karakteristikama! </a:t>
            </a:r>
            <a:endParaRPr sz="260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60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600"/>
            </a:pPr>
            <a:r>
              <a:t>Istovremeno odgovarajte na pitanja na temelju vlastitog iskustva!</a:t>
            </a:r>
            <a:endParaRPr sz="260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/>
          </a:p>
        </p:txBody>
      </p:sp>
      <p:sp>
        <p:nvSpPr>
          <p:cNvPr id="103" name="Google Shape;103;p3"/>
          <p:cNvSpPr txBox="1">
            <a:spLocks noGrp="1"/>
          </p:cNvSpPr>
          <p:nvPr>
            <p:ph type="ctrTitle"/>
          </p:nvPr>
        </p:nvSpPr>
        <p:spPr>
          <a:xfrm>
            <a:off x="1524000" y="1122371"/>
            <a:ext cx="9144000" cy="16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6000"/>
              <a:buFont typeface="Calibri"/>
              <a:buNone/>
              <a:defRPr sz="4500">
                <a:solidFill>
                  <a:srgbClr val="00B0F0"/>
                </a:solidFill>
              </a:defRPr>
            </a:pPr>
            <a:r>
              <a:t>Pitajte ostale u grupi koju ulogu imaju u pogledu rodne ravnopravnosti!</a:t>
            </a:r>
            <a:endParaRPr sz="4500">
              <a:solidFill>
                <a:srgbClr val="00B0F0"/>
              </a:solidFill>
            </a:endParaRPr>
          </a:p>
        </p:txBody>
      </p:sp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0" y="221150"/>
            <a:ext cx="1340231" cy="129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27557" y="5396673"/>
            <a:ext cx="5914003" cy="11257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>
            <a:spLocks noGrp="1"/>
          </p:cNvSpPr>
          <p:nvPr>
            <p:ph type="subTitle" idx="1"/>
          </p:nvPr>
        </p:nvSpPr>
        <p:spPr>
          <a:xfrm>
            <a:off x="651425" y="1518825"/>
            <a:ext cx="10676100" cy="3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475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> </a:t>
            </a:r>
          </a:p>
          <a:p>
            <a:pPr marL="45720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4288"/>
              <a:buNone/>
              <a:defRPr sz="5177"/>
            </a:pPr>
            <a:r>
              <a:t>Točno je da je roditeljski dopust duži za žene</a:t>
            </a:r>
            <a:endParaRPr sz="5177"/>
          </a:p>
          <a:p>
            <a:pPr marL="45720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4288"/>
              <a:buNone/>
              <a:defRPr sz="5177"/>
            </a:pPr>
            <a:br>
              <a:rPr lang="it-IT" sz="5177"/>
            </a:br>
            <a:r>
              <a:t>Kad muškarac ostane kod kuće s djecom dok žena ide na posao, ispravno je nazvati ga "Gospodin Mama"</a:t>
            </a:r>
            <a:endParaRPr sz="5177"/>
          </a:p>
          <a:p>
            <a:pPr marL="45720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4288"/>
              <a:buNone/>
              <a:defRPr sz="5177"/>
            </a:pPr>
            <a:br>
              <a:rPr lang="it-IT" sz="5177"/>
            </a:br>
            <a:r>
              <a:t>Ispravno je da muškarac pomogne ženi s kućanskim poslovima</a:t>
            </a:r>
            <a:endParaRPr sz="5177"/>
          </a:p>
          <a:p>
            <a:pPr marL="45720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4288"/>
              <a:buNone/>
              <a:defRPr sz="5177"/>
            </a:pPr>
            <a:br>
              <a:rPr lang="it-IT" sz="5177"/>
            </a:br>
            <a:r>
              <a:t>Glavni razlog za femicid je patrijarhat</a:t>
            </a:r>
            <a:endParaRPr sz="5177"/>
          </a:p>
          <a:p>
            <a:pPr marL="45720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4288"/>
              <a:buNone/>
              <a:defRPr sz="5177"/>
            </a:pPr>
            <a:br>
              <a:rPr lang="it-IT" sz="5177"/>
            </a:br>
            <a:r>
              <a:t>Feminizam se tiče samo žena</a:t>
            </a:r>
            <a:endParaRPr sz="5177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  <p:sp>
        <p:nvSpPr>
          <p:cNvPr id="111" name="Google Shape;111;p4"/>
          <p:cNvSpPr txBox="1">
            <a:spLocks noGrp="1"/>
          </p:cNvSpPr>
          <p:nvPr>
            <p:ph type="ctrTitle"/>
          </p:nvPr>
        </p:nvSpPr>
        <p:spPr>
          <a:xfrm>
            <a:off x="524750" y="352950"/>
            <a:ext cx="9988800" cy="10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ct val="133333"/>
              <a:buFont typeface="Calibri"/>
              <a:buNone/>
            </a:pPr>
            <a:endParaRPr sz="4500">
              <a:solidFill>
                <a:srgbClr val="00B0F0"/>
              </a:solidFill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ct val="143999"/>
              <a:buFont typeface="Calibri"/>
              <a:buNone/>
              <a:defRPr sz="4166">
                <a:solidFill>
                  <a:srgbClr val="00B0F0"/>
                </a:solidFill>
              </a:defRPr>
            </a:pPr>
            <a:r>
              <a:t>Što mislite o sljedećim rečenicama? </a:t>
            </a:r>
            <a:endParaRPr sz="4166">
              <a:solidFill>
                <a:srgbClr val="00B0F0"/>
              </a:solidFill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ct val="143999"/>
              <a:buFont typeface="Calibri"/>
              <a:buNone/>
              <a:defRPr sz="4166">
                <a:solidFill>
                  <a:srgbClr val="00B0F0"/>
                </a:solidFill>
              </a:defRPr>
            </a:pPr>
            <a:r>
              <a:t>Navedite svoje razloge!</a:t>
            </a:r>
            <a:endParaRPr sz="4166">
              <a:solidFill>
                <a:srgbClr val="00B0F0"/>
              </a:solidFill>
            </a:endParaRPr>
          </a:p>
        </p:txBody>
      </p:sp>
      <p:pic>
        <p:nvPicPr>
          <p:cNvPr id="112" name="Google Shape;112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0" y="221150"/>
            <a:ext cx="1340231" cy="129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27557" y="5396673"/>
            <a:ext cx="5914003" cy="11257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"/>
          <p:cNvSpPr txBox="1">
            <a:spLocks noGrp="1"/>
          </p:cNvSpPr>
          <p:nvPr>
            <p:ph type="subTitle" idx="1"/>
          </p:nvPr>
        </p:nvSpPr>
        <p:spPr>
          <a:xfrm>
            <a:off x="1524000" y="2535382"/>
            <a:ext cx="9144000" cy="2722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pPr>
            <a:r>
              <a:t>Pogodite učinak svoje zemlje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pPr>
            <a:r>
              <a:t>Stvorite 3D grafiku s kockama!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pPr>
            <a:r>
              <a:t>Vrijednosti: </a:t>
            </a:r>
            <a:r>
              <a:rPr>
                <a:solidFill>
                  <a:schemeClr val="accent1"/>
                </a:solidFill>
              </a:rPr>
              <a:t>plava</a:t>
            </a:r>
            <a:r>
              <a:t> = 5 </a:t>
            </a:r>
            <a:r>
              <a:rPr>
                <a:solidFill>
                  <a:srgbClr val="548135"/>
                </a:solidFill>
              </a:rPr>
              <a:t>Zelena</a:t>
            </a:r>
            <a:r>
              <a:t> = 10 </a:t>
            </a:r>
            <a:r>
              <a:rPr>
                <a:solidFill>
                  <a:srgbClr val="FF0000"/>
                </a:solidFill>
              </a:rPr>
              <a:t>Crvena</a:t>
            </a:r>
            <a:r>
              <a:t> = 50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/>
          </a:p>
        </p:txBody>
      </p:sp>
      <p:sp>
        <p:nvSpPr>
          <p:cNvPr id="119" name="Google Shape;119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1297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4000"/>
              <a:buFont typeface="Calibri"/>
              <a:buNone/>
              <a:defRPr sz="4000">
                <a:solidFill>
                  <a:srgbClr val="00B0F0"/>
                </a:solidFill>
              </a:defRPr>
            </a:pPr>
            <a:r>
              <a:t>|||UNTRANSLATED_CONTENT_START|||How much do you know in terms of gender </a:t>
            </a:r>
            <a:r>
              <a:rPr b="1" u="sng"/>
              <a:t>inequalities</a:t>
            </a:r>
            <a:r>
              <a:t> in your country?|||UNTRANSLATED_CONTENT_END|||</a:t>
            </a:r>
            <a:endParaRPr sz="4000">
              <a:solidFill>
                <a:srgbClr val="00B0F0"/>
              </a:solidFill>
            </a:endParaRPr>
          </a:p>
        </p:txBody>
      </p:sp>
      <p:pic>
        <p:nvPicPr>
          <p:cNvPr id="120" name="Google Shape;120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0" y="221150"/>
            <a:ext cx="1340231" cy="129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27557" y="5396673"/>
            <a:ext cx="5914003" cy="11257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"/>
          <p:cNvSpPr txBox="1">
            <a:spLocks noGrp="1"/>
          </p:cNvSpPr>
          <p:nvPr>
            <p:ph type="subTitle" idx="1"/>
          </p:nvPr>
        </p:nvSpPr>
        <p:spPr>
          <a:xfrm>
            <a:off x="1512550" y="1851324"/>
            <a:ext cx="9144000" cy="316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000">
                <a:solidFill>
                  <a:srgbClr val="3E4047"/>
                </a:solidFill>
                <a:highlight>
                  <a:srgbClr val="FFFFFF"/>
                </a:highlight>
              </a:defRPr>
            </a:pPr>
            <a:r>
              <a:t>Europski institut za ravnopravnost spolova (EIGE) autonomno je tijelo Europske unije, osnovano kako bi doprinijelo i ojačalo promicanje rodne ravnopravnosti, uključujući uvođenje roda u sve politike EU i nacionalne politike koje proizlaze iz toga, te borbu protiv diskriminacije na spol, kao i za podizanje svijesti građana EU-a o ravnopravnosti spolova.</a:t>
            </a:r>
            <a:endParaRPr sz="3000"/>
          </a:p>
        </p:txBody>
      </p:sp>
      <p:sp>
        <p:nvSpPr>
          <p:cNvPr id="127" name="Google Shape;127;p6"/>
          <p:cNvSpPr txBox="1">
            <a:spLocks noGrp="1"/>
          </p:cNvSpPr>
          <p:nvPr>
            <p:ph type="ctrTitle"/>
          </p:nvPr>
        </p:nvSpPr>
        <p:spPr>
          <a:xfrm>
            <a:off x="1512550" y="631269"/>
            <a:ext cx="9144000" cy="6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>
                <a:solidFill>
                  <a:srgbClr val="00B0F0"/>
                </a:solidFill>
              </a:defRPr>
            </a:pPr>
            <a:r>
              <a:t>Što je EIGE?</a:t>
            </a:r>
            <a:endParaRPr sz="4000">
              <a:solidFill>
                <a:srgbClr val="00B0F0"/>
              </a:solidFill>
            </a:endParaRPr>
          </a:p>
        </p:txBody>
      </p:sp>
      <p:pic>
        <p:nvPicPr>
          <p:cNvPr id="128" name="Google Shape;128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0" y="221150"/>
            <a:ext cx="1340231" cy="129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27557" y="5396673"/>
            <a:ext cx="5914003" cy="11257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"/>
          <p:cNvSpPr txBox="1">
            <a:spLocks noGrp="1"/>
          </p:cNvSpPr>
          <p:nvPr>
            <p:ph type="subTitle" idx="1"/>
          </p:nvPr>
        </p:nvSpPr>
        <p:spPr>
          <a:xfrm>
            <a:off x="1524000" y="2535382"/>
            <a:ext cx="9144000" cy="2722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286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E4047"/>
              </a:buClr>
              <a:buSzPts val="3000"/>
              <a:buFont typeface="Calibri"/>
              <a:buNone/>
              <a:defRPr sz="3000">
                <a:solidFill>
                  <a:srgbClr val="3E4047"/>
                </a:solidFill>
                <a:highlight>
                  <a:srgbClr val="FFFFFF"/>
                </a:highlight>
              </a:defRPr>
            </a:pPr>
            <a:r>
              <a:t>Pružiti visokokvalitetna istraživanja i podatke za potporu donošenju odluka na temelju dokaza i utemeljenih na dokazima od strane kreatora politike i drugih ključnih dionika koji rade na postizanju ravnopravnosti spolova;</a:t>
            </a:r>
            <a:endParaRPr sz="3000">
              <a:solidFill>
                <a:srgbClr val="3E4047"/>
              </a:solidFill>
              <a:highlight>
                <a:srgbClr val="FFFFFF"/>
              </a:highlight>
            </a:endParaRPr>
          </a:p>
          <a:p>
            <a:pPr marL="0" lvl="0" indent="0" algn="ctr" rtl="0">
              <a:lnSpc>
                <a:spcPct val="90000"/>
              </a:lnSpc>
              <a:spcBef>
                <a:spcPts val="42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sp>
        <p:nvSpPr>
          <p:cNvPr id="135" name="Google Shape;135;p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1297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>
                <a:solidFill>
                  <a:srgbClr val="00B0F0"/>
                </a:solidFill>
              </a:defRPr>
            </a:pPr>
            <a:r>
              <a:t>Među glavnim ciljevima EIGE-a:</a:t>
            </a:r>
            <a:endParaRPr sz="4000">
              <a:solidFill>
                <a:srgbClr val="00B0F0"/>
              </a:solidFill>
            </a:endParaRPr>
          </a:p>
        </p:txBody>
      </p:sp>
      <p:pic>
        <p:nvPicPr>
          <p:cNvPr id="136" name="Google Shape;136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0" y="221150"/>
            <a:ext cx="1340231" cy="129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27557" y="5396673"/>
            <a:ext cx="5914003" cy="11257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8"/>
          <p:cNvSpPr txBox="1">
            <a:spLocks noGrp="1"/>
          </p:cNvSpPr>
          <p:nvPr>
            <p:ph type="subTitle" idx="1"/>
          </p:nvPr>
        </p:nvSpPr>
        <p:spPr>
          <a:xfrm>
            <a:off x="1512550" y="2648475"/>
            <a:ext cx="9144000" cy="25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>
                <a:solidFill>
                  <a:srgbClr val="000000"/>
                </a:solidFill>
              </a:defRPr>
            </a:pPr>
            <a:r>
              <a:t>INDEKS - RAD, VRIJEME I MOĆ </a:t>
            </a:r>
            <a:endParaRPr sz="40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8"/>
          <p:cNvSpPr txBox="1">
            <a:spLocks noGrp="1"/>
          </p:cNvSpPr>
          <p:nvPr>
            <p:ph type="ctrTitle"/>
          </p:nvPr>
        </p:nvSpPr>
        <p:spPr>
          <a:xfrm>
            <a:off x="1512550" y="985438"/>
            <a:ext cx="9144000" cy="129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>
                <a:solidFill>
                  <a:srgbClr val="00B0F0"/>
                </a:solidFill>
              </a:defRPr>
            </a:pPr>
            <a:r>
              <a:t>PODACI PO ZEMLJAMA O RAVNOPRAVNOSTI SPOLOVA </a:t>
            </a:r>
            <a:endParaRPr sz="4000">
              <a:solidFill>
                <a:srgbClr val="00B0F0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endParaRPr sz="4000">
              <a:solidFill>
                <a:srgbClr val="00B0F0"/>
              </a:solidFill>
            </a:endParaRPr>
          </a:p>
        </p:txBody>
      </p:sp>
      <p:pic>
        <p:nvPicPr>
          <p:cNvPr id="144" name="Google Shape;144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0" y="221150"/>
            <a:ext cx="1340231" cy="129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27557" y="5396673"/>
            <a:ext cx="5914003" cy="11257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ce25778d51_0_4"/>
          <p:cNvSpPr txBox="1">
            <a:spLocks noGrp="1"/>
          </p:cNvSpPr>
          <p:nvPr>
            <p:ph type="subTitle" idx="1"/>
          </p:nvPr>
        </p:nvSpPr>
        <p:spPr>
          <a:xfrm>
            <a:off x="1524000" y="1070025"/>
            <a:ext cx="9144000" cy="41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8108"/>
              <a:buNone/>
            </a:pPr>
            <a:endParaRPr/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2808"/>
              <a:buNone/>
              <a:defRPr sz="2300"/>
            </a:pPr>
            <a:r>
              <a:t>Domena </a:t>
            </a:r>
            <a:r>
              <a:rPr b="1" u="sng"/>
              <a:t>rada</a:t>
            </a:r>
            <a:r>
              <a:t> mjeri u kojoj mjeri žene i muškarci mogu imati koristi od jednakog pristupa zaposlenju i dobrim uvjetima rada. Poddomena sudjelovanja kombinira dva pokazatelja: sudjelovanje u stopama zaposlenosti s ekvivalentom punog radnog vremena (FTE) i trajanje radnog vijeka. Stopa zaposlenosti FTE uzima u obzir veću učestalost zaposlenja s nepunim radnim vremenom među ženama i dobiva se usporedbom prosječnog broja odrađenih sati svakog radnika s prosječnim brojem sati koje je radio radnik s punim radnim vremenom.</a:t>
            </a:r>
            <a:endParaRPr sz="230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2808"/>
              <a:buNone/>
            </a:pPr>
            <a:endParaRPr sz="2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ct val="51703"/>
              <a:buFont typeface="Arial"/>
              <a:buNone/>
              <a:defRPr sz="2300"/>
            </a:pPr>
            <a:r>
              <a:t>Kvaliteta rada mjeri se fleksibilnim rasporedom radnog vremena i izgledima za posao. Fleksibilnost rada zabilježena je sposobnošću žena i muškaraca da tijekom radnog vremena odvoje sat ili dva da se brinu o osobnim ili obiteljskim stvarima.</a:t>
            </a:r>
            <a:endParaRPr sz="2500"/>
          </a:p>
        </p:txBody>
      </p:sp>
      <p:sp>
        <p:nvSpPr>
          <p:cNvPr id="151" name="Google Shape;151;gce25778d51_0_4"/>
          <p:cNvSpPr txBox="1">
            <a:spLocks noGrp="1"/>
          </p:cNvSpPr>
          <p:nvPr>
            <p:ph type="ctrTitle"/>
          </p:nvPr>
        </p:nvSpPr>
        <p:spPr>
          <a:xfrm>
            <a:off x="1524000" y="350620"/>
            <a:ext cx="9144000" cy="71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>
                <a:solidFill>
                  <a:srgbClr val="00B0F0"/>
                </a:solidFill>
              </a:defRPr>
            </a:pPr>
            <a:r>
              <a:t>Indeks domene rada</a:t>
            </a:r>
            <a:endParaRPr sz="4000">
              <a:solidFill>
                <a:srgbClr val="00B0F0"/>
              </a:solidFill>
            </a:endParaRPr>
          </a:p>
        </p:txBody>
      </p:sp>
      <p:pic>
        <p:nvPicPr>
          <p:cNvPr id="152" name="Google Shape;152;gce25778d51_0_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0" y="221150"/>
            <a:ext cx="1340230" cy="129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ce25778d51_0_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27557" y="5396673"/>
            <a:ext cx="5914003" cy="11257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863</Words>
  <Application>Microsoft Office PowerPoint</Application>
  <PresentationFormat>Widescreen</PresentationFormat>
  <Paragraphs>157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Avenir</vt:lpstr>
      <vt:lpstr>Calibri</vt:lpstr>
      <vt:lpstr>Office Theme</vt:lpstr>
      <vt:lpstr>PowerPoint Presentation</vt:lpstr>
      <vt:lpstr>Usredotočimo se na ovu radionicu</vt:lpstr>
      <vt:lpstr>Pitajte ostale u grupi koju ulogu imaju u pogledu rodne ravnopravnosti!</vt:lpstr>
      <vt:lpstr> Što mislite o sljedećim rečenicama?  Navedite svoje razloge!</vt:lpstr>
      <vt:lpstr>|||UNTRANSLATED_CONTENT_START|||How much do you know in terms of gender inequalities in your country?|||UNTRANSLATED_CONTENT_END|||</vt:lpstr>
      <vt:lpstr>Što je EIGE?</vt:lpstr>
      <vt:lpstr>Među glavnim ciljevima EIGE-a:</vt:lpstr>
      <vt:lpstr>PODACI PO ZEMLJAMA O RAVNOPRAVNOSTI SPOLOVA  </vt:lpstr>
      <vt:lpstr>Indeks domene rada</vt:lpstr>
      <vt:lpstr>Domena vremena</vt:lpstr>
      <vt:lpstr>Područje moći</vt:lpstr>
      <vt:lpstr>Rad u Hrvatskoj 2020. godine</vt:lpstr>
      <vt:lpstr>Vrijeme u Hrvatskoj 2020</vt:lpstr>
      <vt:lpstr>Moć u Hrvatskoj 2020</vt:lpstr>
      <vt:lpstr>Kakvi su podaci europskih zemalja s dobrim učinkom?</vt:lpstr>
      <vt:lpstr>Rad u Švedskoj 2020. godine</vt:lpstr>
      <vt:lpstr>Vrijeme u Švedskoj 2020</vt:lpstr>
      <vt:lpstr>Snaga u Švedskoj 2020</vt:lpstr>
      <vt:lpstr>Evaluacija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Njemacki</cp:lastModifiedBy>
  <cp:revision>1</cp:revision>
  <dcterms:created xsi:type="dcterms:W3CDTF">2019-11-26T09:38:35Z</dcterms:created>
  <dcterms:modified xsi:type="dcterms:W3CDTF">2022-03-29T11:12:21Z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0x010100D134C84D60CE1B4E97806DBAD0F65597</vt:lpwstr>
  </property>
</Properties>
</file>